
<file path=[Content_Types].xml><?xml version="1.0" encoding="utf-8"?>
<Types xmlns="http://schemas.openxmlformats.org/package/2006/content-types">
  <Default Extension="jpeg" ContentType="image/jpeg"/>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650" r:id="rId3"/>
    <p:sldMasterId id="2147483652" r:id="rId4"/>
  </p:sldMasterIdLst>
  <p:notesMasterIdLst>
    <p:notesMasterId r:id="rId6"/>
  </p:notesMasterIdLst>
  <p:handoutMasterIdLst>
    <p:handoutMasterId r:id="rId81"/>
  </p:handoutMasterIdLst>
  <p:sldIdLst>
    <p:sldId id="5004" r:id="rId5"/>
    <p:sldId id="5005" r:id="rId7"/>
    <p:sldId id="4884" r:id="rId8"/>
    <p:sldId id="4898" r:id="rId9"/>
    <p:sldId id="4716" r:id="rId10"/>
    <p:sldId id="4902" r:id="rId11"/>
    <p:sldId id="4901" r:id="rId12"/>
    <p:sldId id="4900" r:id="rId13"/>
    <p:sldId id="4899" r:id="rId14"/>
    <p:sldId id="4905" r:id="rId15"/>
    <p:sldId id="4904" r:id="rId16"/>
    <p:sldId id="4906" r:id="rId17"/>
    <p:sldId id="4907" r:id="rId18"/>
    <p:sldId id="4909" r:id="rId19"/>
    <p:sldId id="4908" r:id="rId20"/>
    <p:sldId id="4912" r:id="rId21"/>
    <p:sldId id="4914" r:id="rId22"/>
    <p:sldId id="4913" r:id="rId23"/>
    <p:sldId id="4915" r:id="rId24"/>
    <p:sldId id="4917" r:id="rId25"/>
    <p:sldId id="4916" r:id="rId26"/>
    <p:sldId id="4919" r:id="rId27"/>
    <p:sldId id="4918" r:id="rId28"/>
    <p:sldId id="4920" r:id="rId29"/>
    <p:sldId id="4923" r:id="rId30"/>
    <p:sldId id="4924" r:id="rId31"/>
    <p:sldId id="4921" r:id="rId32"/>
    <p:sldId id="4922" r:id="rId33"/>
    <p:sldId id="4926" r:id="rId34"/>
    <p:sldId id="4929" r:id="rId35"/>
    <p:sldId id="4927" r:id="rId36"/>
    <p:sldId id="4930" r:id="rId37"/>
    <p:sldId id="4932" r:id="rId38"/>
    <p:sldId id="4928" r:id="rId39"/>
    <p:sldId id="4933" r:id="rId40"/>
    <p:sldId id="4931" r:id="rId41"/>
    <p:sldId id="4935" r:id="rId42"/>
    <p:sldId id="4934" r:id="rId43"/>
    <p:sldId id="4936" r:id="rId44"/>
    <p:sldId id="4937" r:id="rId45"/>
    <p:sldId id="4969" r:id="rId46"/>
    <p:sldId id="4941" r:id="rId47"/>
    <p:sldId id="4939" r:id="rId48"/>
    <p:sldId id="4940" r:id="rId49"/>
    <p:sldId id="4942" r:id="rId50"/>
    <p:sldId id="4944" r:id="rId51"/>
    <p:sldId id="4945" r:id="rId52"/>
    <p:sldId id="4943" r:id="rId53"/>
    <p:sldId id="4946" r:id="rId54"/>
    <p:sldId id="4948" r:id="rId55"/>
    <p:sldId id="4947" r:id="rId56"/>
    <p:sldId id="4949" r:id="rId57"/>
    <p:sldId id="4958" r:id="rId58"/>
    <p:sldId id="4970" r:id="rId59"/>
    <p:sldId id="4950" r:id="rId60"/>
    <p:sldId id="4951" r:id="rId61"/>
    <p:sldId id="4952" r:id="rId62"/>
    <p:sldId id="4953" r:id="rId63"/>
    <p:sldId id="4954" r:id="rId64"/>
    <p:sldId id="4971" r:id="rId65"/>
    <p:sldId id="4955" r:id="rId66"/>
    <p:sldId id="4957" r:id="rId67"/>
    <p:sldId id="4956" r:id="rId68"/>
    <p:sldId id="4972" r:id="rId69"/>
    <p:sldId id="4960" r:id="rId70"/>
    <p:sldId id="4959" r:id="rId71"/>
    <p:sldId id="4961" r:id="rId72"/>
    <p:sldId id="4964" r:id="rId73"/>
    <p:sldId id="4963" r:id="rId74"/>
    <p:sldId id="4965" r:id="rId75"/>
    <p:sldId id="4962" r:id="rId76"/>
    <p:sldId id="4966" r:id="rId77"/>
    <p:sldId id="4967" r:id="rId78"/>
    <p:sldId id="4968" r:id="rId79"/>
    <p:sldId id="4889" r:id="rId80"/>
  </p:sldIdLst>
  <p:sldSz cx="12858750" cy="7232650"/>
  <p:notesSz cx="6858000" cy="9144000"/>
  <p:custDataLst>
    <p:tags r:id="rId85"/>
  </p:custDataLst>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showAnimation="0"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6CCFF"/>
    <a:srgbClr val="FCDDBD"/>
    <a:srgbClr val="FFCCFF"/>
    <a:srgbClr val="FBB80D"/>
    <a:srgbClr val="ADE4C3"/>
    <a:srgbClr val="CC99FF"/>
    <a:srgbClr val="FF99FF"/>
    <a:srgbClr val="FF6699"/>
    <a:srgbClr val="FF33CC"/>
    <a:srgbClr val="ED1C2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2838BEF-8BB2-4498-84A7-C5851F593DF1}" styleName="中度样式 4 - 强调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228" autoAdjust="0"/>
    <p:restoredTop sz="95274" autoAdjust="0"/>
  </p:normalViewPr>
  <p:slideViewPr>
    <p:cSldViewPr>
      <p:cViewPr varScale="1">
        <p:scale>
          <a:sx n="60" d="100"/>
          <a:sy n="60" d="100"/>
        </p:scale>
        <p:origin x="-744" y="-84"/>
      </p:cViewPr>
      <p:guideLst>
        <p:guide orient="horz" pos="334"/>
        <p:guide orient="horz" pos="4223"/>
        <p:guide pos="4064"/>
        <p:guide pos="557"/>
        <p:guide pos="7543"/>
        <p:guide pos="6952"/>
      </p:guideLst>
    </p:cSldViewPr>
  </p:slideViewPr>
  <p:outlineViewPr>
    <p:cViewPr>
      <p:scale>
        <a:sx n="100" d="100"/>
        <a:sy n="100" d="100"/>
      </p:scale>
      <p:origin x="0" y="1242"/>
    </p:cViewPr>
  </p:outlineViewPr>
  <p:notesTextViewPr>
    <p:cViewPr>
      <p:scale>
        <a:sx n="1" d="1"/>
        <a:sy n="1" d="1"/>
      </p:scale>
      <p:origin x="0" y="0"/>
    </p:cViewPr>
  </p:notesTextViewPr>
  <p:sorterViewPr>
    <p:cViewPr>
      <p:scale>
        <a:sx n="33" d="100"/>
        <a:sy n="33" d="100"/>
      </p:scale>
      <p:origin x="0" y="0"/>
    </p:cViewPr>
  </p:sorterViewPr>
  <p:notesViewPr>
    <p:cSldViewPr>
      <p:cViewPr varScale="1">
        <p:scale>
          <a:sx n="65" d="100"/>
          <a:sy n="65" d="100"/>
        </p:scale>
        <p:origin x="2796" y="54"/>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5" Type="http://schemas.openxmlformats.org/officeDocument/2006/relationships/tags" Target="tags/tag99.xml"/><Relationship Id="rId84" Type="http://schemas.openxmlformats.org/officeDocument/2006/relationships/tableStyles" Target="tableStyles.xml"/><Relationship Id="rId83" Type="http://schemas.openxmlformats.org/officeDocument/2006/relationships/viewProps" Target="viewProps.xml"/><Relationship Id="rId82" Type="http://schemas.openxmlformats.org/officeDocument/2006/relationships/presProps" Target="presProps.xml"/><Relationship Id="rId81" Type="http://schemas.openxmlformats.org/officeDocument/2006/relationships/handoutMaster" Target="handoutMasters/handoutMaster1.xml"/><Relationship Id="rId80" Type="http://schemas.openxmlformats.org/officeDocument/2006/relationships/slide" Target="slides/slide75.xml"/><Relationship Id="rId8" Type="http://schemas.openxmlformats.org/officeDocument/2006/relationships/slide" Target="slides/slide3.xml"/><Relationship Id="rId79" Type="http://schemas.openxmlformats.org/officeDocument/2006/relationships/slide" Target="slides/slide74.xml"/><Relationship Id="rId78" Type="http://schemas.openxmlformats.org/officeDocument/2006/relationships/slide" Target="slides/slide73.xml"/><Relationship Id="rId77" Type="http://schemas.openxmlformats.org/officeDocument/2006/relationships/slide" Target="slides/slide72.xml"/><Relationship Id="rId76" Type="http://schemas.openxmlformats.org/officeDocument/2006/relationships/slide" Target="slides/slide71.xml"/><Relationship Id="rId75" Type="http://schemas.openxmlformats.org/officeDocument/2006/relationships/slide" Target="slides/slide70.xml"/><Relationship Id="rId74" Type="http://schemas.openxmlformats.org/officeDocument/2006/relationships/slide" Target="slides/slide69.xml"/><Relationship Id="rId73" Type="http://schemas.openxmlformats.org/officeDocument/2006/relationships/slide" Target="slides/slide68.xml"/><Relationship Id="rId72" Type="http://schemas.openxmlformats.org/officeDocument/2006/relationships/slide" Target="slides/slide67.xml"/><Relationship Id="rId71" Type="http://schemas.openxmlformats.org/officeDocument/2006/relationships/slide" Target="slides/slide66.xml"/><Relationship Id="rId70" Type="http://schemas.openxmlformats.org/officeDocument/2006/relationships/slide" Target="slides/slide65.xml"/><Relationship Id="rId7" Type="http://schemas.openxmlformats.org/officeDocument/2006/relationships/slide" Target="slides/slide2.xml"/><Relationship Id="rId69" Type="http://schemas.openxmlformats.org/officeDocument/2006/relationships/slide" Target="slides/slide64.xml"/><Relationship Id="rId68" Type="http://schemas.openxmlformats.org/officeDocument/2006/relationships/slide" Target="slides/slide63.xml"/><Relationship Id="rId67" Type="http://schemas.openxmlformats.org/officeDocument/2006/relationships/slide" Target="slides/slide62.xml"/><Relationship Id="rId66" Type="http://schemas.openxmlformats.org/officeDocument/2006/relationships/slide" Target="slides/slide61.xml"/><Relationship Id="rId65" Type="http://schemas.openxmlformats.org/officeDocument/2006/relationships/slide" Target="slides/slide60.xml"/><Relationship Id="rId64" Type="http://schemas.openxmlformats.org/officeDocument/2006/relationships/slide" Target="slides/slide59.xml"/><Relationship Id="rId63" Type="http://schemas.openxmlformats.org/officeDocument/2006/relationships/slide" Target="slides/slide58.xml"/><Relationship Id="rId62" Type="http://schemas.openxmlformats.org/officeDocument/2006/relationships/slide" Target="slides/slide57.xml"/><Relationship Id="rId61" Type="http://schemas.openxmlformats.org/officeDocument/2006/relationships/slide" Target="slides/slide56.xml"/><Relationship Id="rId60" Type="http://schemas.openxmlformats.org/officeDocument/2006/relationships/slide" Target="slides/slide55.xml"/><Relationship Id="rId6" Type="http://schemas.openxmlformats.org/officeDocument/2006/relationships/notesMaster" Target="notesMasters/notesMaster1.xml"/><Relationship Id="rId59" Type="http://schemas.openxmlformats.org/officeDocument/2006/relationships/slide" Target="slides/slide54.xml"/><Relationship Id="rId58" Type="http://schemas.openxmlformats.org/officeDocument/2006/relationships/slide" Target="slides/slide53.xml"/><Relationship Id="rId57" Type="http://schemas.openxmlformats.org/officeDocument/2006/relationships/slide" Target="slides/slide52.xml"/><Relationship Id="rId56" Type="http://schemas.openxmlformats.org/officeDocument/2006/relationships/slide" Target="slides/slide51.xml"/><Relationship Id="rId55" Type="http://schemas.openxmlformats.org/officeDocument/2006/relationships/slide" Target="slides/slide50.xml"/><Relationship Id="rId54" Type="http://schemas.openxmlformats.org/officeDocument/2006/relationships/slide" Target="slides/slide49.xml"/><Relationship Id="rId53" Type="http://schemas.openxmlformats.org/officeDocument/2006/relationships/slide" Target="slides/slide48.xml"/><Relationship Id="rId52" Type="http://schemas.openxmlformats.org/officeDocument/2006/relationships/slide" Target="slides/slide47.xml"/><Relationship Id="rId51" Type="http://schemas.openxmlformats.org/officeDocument/2006/relationships/slide" Target="slides/slide46.xml"/><Relationship Id="rId50" Type="http://schemas.openxmlformats.org/officeDocument/2006/relationships/slide" Target="slides/slide45.xml"/><Relationship Id="rId5" Type="http://schemas.openxmlformats.org/officeDocument/2006/relationships/slide" Target="slides/slide1.xml"/><Relationship Id="rId49" Type="http://schemas.openxmlformats.org/officeDocument/2006/relationships/slide" Target="slides/slide44.xml"/><Relationship Id="rId48" Type="http://schemas.openxmlformats.org/officeDocument/2006/relationships/slide" Target="slides/slide43.xml"/><Relationship Id="rId47" Type="http://schemas.openxmlformats.org/officeDocument/2006/relationships/slide" Target="slides/slide42.xml"/><Relationship Id="rId46" Type="http://schemas.openxmlformats.org/officeDocument/2006/relationships/slide" Target="slides/slide41.xml"/><Relationship Id="rId45" Type="http://schemas.openxmlformats.org/officeDocument/2006/relationships/slide" Target="slides/slide40.xml"/><Relationship Id="rId44" Type="http://schemas.openxmlformats.org/officeDocument/2006/relationships/slide" Target="slides/slide39.xml"/><Relationship Id="rId43" Type="http://schemas.openxmlformats.org/officeDocument/2006/relationships/slide" Target="slides/slide38.xml"/><Relationship Id="rId42" Type="http://schemas.openxmlformats.org/officeDocument/2006/relationships/slide" Target="slides/slide37.xml"/><Relationship Id="rId41" Type="http://schemas.openxmlformats.org/officeDocument/2006/relationships/slide" Target="slides/slide36.xml"/><Relationship Id="rId40" Type="http://schemas.openxmlformats.org/officeDocument/2006/relationships/slide" Target="slides/slide35.xml"/><Relationship Id="rId4" Type="http://schemas.openxmlformats.org/officeDocument/2006/relationships/slideMaster" Target="slideMasters/slideMaster3.xml"/><Relationship Id="rId39" Type="http://schemas.openxmlformats.org/officeDocument/2006/relationships/slide" Target="slides/slide34.xml"/><Relationship Id="rId38" Type="http://schemas.openxmlformats.org/officeDocument/2006/relationships/slide" Target="slides/slide33.xml"/><Relationship Id="rId37" Type="http://schemas.openxmlformats.org/officeDocument/2006/relationships/slide" Target="slides/slide32.xml"/><Relationship Id="rId36" Type="http://schemas.openxmlformats.org/officeDocument/2006/relationships/slide" Target="slides/slide31.xml"/><Relationship Id="rId35" Type="http://schemas.openxmlformats.org/officeDocument/2006/relationships/slide" Target="slides/slide30.xml"/><Relationship Id="rId34" Type="http://schemas.openxmlformats.org/officeDocument/2006/relationships/slide" Target="slides/slide29.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9630DBF-D010-4114-9DE3-41E342A27C18}"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4D1D107-4CC9-43CA-8CA8-36E1DF70D5F2}"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smtClean="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vl1pPr>
          </a:lstStyle>
          <a:p>
            <a:fld id="{418F03C3-53C1-4F10-8DAF-D1F318E96C6E}"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930" algn="l" rtl="0" eaLnBrk="0" fontAlgn="base" hangingPunct="0">
      <a:spcBef>
        <a:spcPct val="30000"/>
      </a:spcBef>
      <a:spcAft>
        <a:spcPct val="0"/>
      </a:spcAft>
      <a:defRPr sz="1300" kern="1200">
        <a:solidFill>
          <a:schemeClr val="tx1"/>
        </a:solidFill>
        <a:latin typeface="+mn-lt"/>
        <a:ea typeface="+mn-ea"/>
        <a:cs typeface="+mn-cs"/>
      </a:defRPr>
    </a:lvl2pPr>
    <a:lvl3pPr marL="913130" algn="l" rtl="0" eaLnBrk="0" fontAlgn="base" hangingPunct="0">
      <a:spcBef>
        <a:spcPct val="30000"/>
      </a:spcBef>
      <a:spcAft>
        <a:spcPct val="0"/>
      </a:spcAft>
      <a:defRPr sz="1300" kern="1200">
        <a:solidFill>
          <a:schemeClr val="tx1"/>
        </a:solidFill>
        <a:latin typeface="+mn-lt"/>
        <a:ea typeface="+mn-ea"/>
        <a:cs typeface="+mn-cs"/>
      </a:defRPr>
    </a:lvl3pPr>
    <a:lvl4pPr marL="1370330" algn="l" rtl="0" eaLnBrk="0" fontAlgn="base" hangingPunct="0">
      <a:spcBef>
        <a:spcPct val="30000"/>
      </a:spcBef>
      <a:spcAft>
        <a:spcPct val="0"/>
      </a:spcAft>
      <a:defRPr sz="1300" kern="1200">
        <a:solidFill>
          <a:schemeClr val="tx1"/>
        </a:solidFill>
        <a:latin typeface="+mn-lt"/>
        <a:ea typeface="+mn-ea"/>
        <a:cs typeface="+mn-cs"/>
      </a:defRPr>
    </a:lvl4pPr>
    <a:lvl5pPr marL="1827530" algn="l" rtl="0" eaLnBrk="0" fontAlgn="base" hangingPunct="0">
      <a:spcBef>
        <a:spcPct val="30000"/>
      </a:spcBef>
      <a:spcAft>
        <a:spcPct val="0"/>
      </a:spcAft>
      <a:defRPr sz="1300" kern="1200">
        <a:solidFill>
          <a:schemeClr val="tx1"/>
        </a:solidFill>
        <a:latin typeface="+mn-lt"/>
        <a:ea typeface="+mn-ea"/>
        <a:cs typeface="+mn-cs"/>
      </a:defRPr>
    </a:lvl5pPr>
    <a:lvl6pPr marL="2285365" algn="l" defTabSz="914400" rtl="0" eaLnBrk="1" latinLnBrk="0" hangingPunct="1">
      <a:defRPr sz="1300" kern="1200">
        <a:solidFill>
          <a:schemeClr val="tx1"/>
        </a:solidFill>
        <a:latin typeface="+mn-lt"/>
        <a:ea typeface="+mn-ea"/>
        <a:cs typeface="+mn-cs"/>
      </a:defRPr>
    </a:lvl6pPr>
    <a:lvl7pPr marL="2742565" algn="l" defTabSz="914400" rtl="0" eaLnBrk="1" latinLnBrk="0" hangingPunct="1">
      <a:defRPr sz="1300" kern="1200">
        <a:solidFill>
          <a:schemeClr val="tx1"/>
        </a:solidFill>
        <a:latin typeface="+mn-lt"/>
        <a:ea typeface="+mn-ea"/>
        <a:cs typeface="+mn-cs"/>
      </a:defRPr>
    </a:lvl7pPr>
    <a:lvl8pPr marL="3199765" algn="l" defTabSz="914400" rtl="0" eaLnBrk="1" latinLnBrk="0" hangingPunct="1">
      <a:defRPr sz="1300" kern="1200">
        <a:solidFill>
          <a:schemeClr val="tx1"/>
        </a:solidFill>
        <a:latin typeface="+mn-lt"/>
        <a:ea typeface="+mn-ea"/>
        <a:cs typeface="+mn-cs"/>
      </a:defRPr>
    </a:lvl8pPr>
    <a:lvl9pPr marL="3656965" algn="l" defTabSz="914400"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fld>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7" Type="http://schemas.openxmlformats.org/officeDocument/2006/relationships/tags" Target="../tags/tag38.xml"/><Relationship Id="rId6" Type="http://schemas.openxmlformats.org/officeDocument/2006/relationships/tags" Target="../tags/tag37.xml"/><Relationship Id="rId5" Type="http://schemas.openxmlformats.org/officeDocument/2006/relationships/tags" Target="../tags/tag36.xml"/><Relationship Id="rId4" Type="http://schemas.openxmlformats.org/officeDocument/2006/relationships/tags" Target="../tags/tag35.xml"/><Relationship Id="rId3" Type="http://schemas.openxmlformats.org/officeDocument/2006/relationships/tags" Target="../tags/tag34.xml"/><Relationship Id="rId2" Type="http://schemas.openxmlformats.org/officeDocument/2006/relationships/tags" Target="../tags/tag33.xml"/><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43.xml"/><Relationship Id="rId5" Type="http://schemas.openxmlformats.org/officeDocument/2006/relationships/tags" Target="../tags/tag42.xml"/><Relationship Id="rId4" Type="http://schemas.openxmlformats.org/officeDocument/2006/relationships/tags" Target="../tags/tag41.xml"/><Relationship Id="rId3" Type="http://schemas.openxmlformats.org/officeDocument/2006/relationships/tags" Target="../tags/tag40.xml"/><Relationship Id="rId2" Type="http://schemas.openxmlformats.org/officeDocument/2006/relationships/tags" Target="../tags/tag39.xml"/><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5" Type="http://schemas.openxmlformats.org/officeDocument/2006/relationships/tags" Target="../tags/tag47.xml"/><Relationship Id="rId4" Type="http://schemas.openxmlformats.org/officeDocument/2006/relationships/tags" Target="../tags/tag46.xml"/><Relationship Id="rId3" Type="http://schemas.openxmlformats.org/officeDocument/2006/relationships/tags" Target="../tags/tag45.xml"/><Relationship Id="rId2" Type="http://schemas.openxmlformats.org/officeDocument/2006/relationships/tags" Target="../tags/tag44.xml"/><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6" Type="http://schemas.openxmlformats.org/officeDocument/2006/relationships/tags" Target="../tags/tag52.xml"/><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5" Type="http://schemas.openxmlformats.org/officeDocument/2006/relationships/image" Target="../media/image3.png"/><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6" Type="http://schemas.openxmlformats.org/officeDocument/2006/relationships/tags" Target="../tags/tag11.xml"/><Relationship Id="rId5" Type="http://schemas.openxmlformats.org/officeDocument/2006/relationships/tags" Target="../tags/tag10.xml"/><Relationship Id="rId4" Type="http://schemas.openxmlformats.org/officeDocument/2006/relationships/tags" Target="../tags/tag9.xml"/><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7" Type="http://schemas.openxmlformats.org/officeDocument/2006/relationships/tags" Target="../tags/tag17.xml"/><Relationship Id="rId6" Type="http://schemas.openxmlformats.org/officeDocument/2006/relationships/tags" Target="../tags/tag16.xml"/><Relationship Id="rId5" Type="http://schemas.openxmlformats.org/officeDocument/2006/relationships/tags" Target="../tags/tag15.xml"/><Relationship Id="rId4" Type="http://schemas.openxmlformats.org/officeDocument/2006/relationships/tags" Target="../tags/tag14.xml"/><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9" Type="http://schemas.openxmlformats.org/officeDocument/2006/relationships/tags" Target="../tags/tag25.xml"/><Relationship Id="rId8" Type="http://schemas.openxmlformats.org/officeDocument/2006/relationships/tags" Target="../tags/tag24.xml"/><Relationship Id="rId7" Type="http://schemas.openxmlformats.org/officeDocument/2006/relationships/tags" Target="../tags/tag23.xml"/><Relationship Id="rId6" Type="http://schemas.openxmlformats.org/officeDocument/2006/relationships/tags" Target="../tags/tag22.xml"/><Relationship Id="rId5" Type="http://schemas.openxmlformats.org/officeDocument/2006/relationships/tags" Target="../tags/tag21.xml"/><Relationship Id="rId4" Type="http://schemas.openxmlformats.org/officeDocument/2006/relationships/tags" Target="../tags/tag20.xml"/><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5" Type="http://schemas.openxmlformats.org/officeDocument/2006/relationships/tags" Target="../tags/tag29.xml"/><Relationship Id="rId4" Type="http://schemas.openxmlformats.org/officeDocument/2006/relationships/tags" Target="../tags/tag28.xml"/><Relationship Id="rId3" Type="http://schemas.openxmlformats.org/officeDocument/2006/relationships/tags" Target="../tags/tag27.xml"/><Relationship Id="rId2" Type="http://schemas.openxmlformats.org/officeDocument/2006/relationships/tags" Target="../tags/tag26.xml"/><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AC620A9-DA74-42BF-9043-257E1E63600C}"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085759F-E270-46AF-BBBD-F20907FA53AF}" type="slidenum">
              <a:rPr lang="zh-CN" altLang="en-US" smtClean="0"/>
            </a:fld>
            <a:endParaRPr lang="zh-CN" altLang="en-US"/>
          </a:p>
        </p:txBody>
      </p:sp>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5400000">
            <a:off x="2814320" y="-2814320"/>
            <a:ext cx="7236460" cy="12865100"/>
          </a:xfrm>
          <a:prstGeom prst="rect">
            <a:avLst/>
          </a:prstGeom>
        </p:spPr>
      </p:pic>
      <p:sp>
        <p:nvSpPr>
          <p:cNvPr id="7" name="矩形 6"/>
          <p:cNvSpPr/>
          <p:nvPr userDrawn="1"/>
        </p:nvSpPr>
        <p:spPr>
          <a:xfrm>
            <a:off x="233045" y="177800"/>
            <a:ext cx="12439015" cy="6805930"/>
          </a:xfrm>
          <a:prstGeom prst="rect">
            <a:avLst/>
          </a:prstGeom>
          <a:solidFill>
            <a:srgbClr val="FCDDBD"/>
          </a:solidFill>
          <a:ln w="6032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41672" y="1640160"/>
            <a:ext cx="5519261" cy="4859733"/>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85" b="0" i="0" u="none" strike="noStrike" kern="1200" cap="none" spc="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723265" marR="0" lvl="1" indent="-2413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85" b="0" i="0" u="none" strike="noStrike" kern="1200" cap="none" spc="150" normalizeH="0" baseline="0" noProof="1" dirty="0">
                <a:solidFill>
                  <a:schemeClr val="tx1"/>
                </a:solidFill>
                <a:uFillTx/>
                <a:latin typeface="+mn-lt"/>
                <a:ea typeface="+mn-ea"/>
                <a:cs typeface="+mn-cs"/>
                <a:sym typeface="+mn-ea"/>
              </a:defRPr>
            </a:lvl2pPr>
            <a:lvl3pPr marL="1205230" marR="0" lvl="2" indent="-2413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85" b="0" i="0" u="none" strike="noStrike" kern="1200" cap="none" spc="150" normalizeH="0" baseline="0" noProof="1" dirty="0">
                <a:solidFill>
                  <a:schemeClr val="tx1"/>
                </a:solidFill>
                <a:uFillTx/>
                <a:latin typeface="+mn-lt"/>
                <a:ea typeface="+mn-ea"/>
                <a:cs typeface="+mn-cs"/>
                <a:sym typeface="+mn-ea"/>
              </a:defRPr>
            </a:lvl3pPr>
            <a:lvl4pPr marL="1687830" marR="0" lvl="3" indent="-2413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85" b="0" i="0" u="none" strike="noStrike" kern="1200" cap="none" spc="150" normalizeH="0" baseline="0" noProof="1" dirty="0">
                <a:solidFill>
                  <a:schemeClr val="tx1"/>
                </a:solidFill>
                <a:uFillTx/>
                <a:latin typeface="+mn-lt"/>
                <a:ea typeface="+mn-ea"/>
                <a:cs typeface="+mn-cs"/>
                <a:sym typeface="+mn-ea"/>
              </a:defRPr>
            </a:lvl4pPr>
            <a:lvl5pPr marL="2169795" marR="0" lvl="4" indent="-2413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85"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3"/>
            </p:custDataLst>
          </p:nvPr>
        </p:nvSpPr>
        <p:spPr>
          <a:xfrm>
            <a:off x="6697688" y="1640160"/>
            <a:ext cx="5513063" cy="4859733"/>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600"/>
              </a:spcAft>
              <a:buFont typeface="Arial" panose="020B0604020202020204" pitchFamily="34" charset="0"/>
              <a:buNone/>
              <a:defRPr kumimoji="0" lang="zh-CN" altLang="en-US" sz="1685"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81965" indent="0" defTabSz="914400" eaLnBrk="1" fontAlgn="auto" latinLnBrk="0" hangingPunct="1">
              <a:buFont typeface="Arial" panose="020B0604020202020204" pitchFamily="34" charset="0"/>
              <a:buNone/>
              <a:tabLst>
                <a:tab pos="1609725" algn="l"/>
                <a:tab pos="1609725" algn="l"/>
                <a:tab pos="1609725" algn="l"/>
                <a:tab pos="1609725" algn="l"/>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buFont typeface="Arial" panose="020B0604020202020204" pitchFamily="34" charset="0"/>
              <a:buChar char="●"/>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dirty="0">
                <a:sym typeface="+mn-ea"/>
              </a:rPr>
              <a:t>单击此处编辑母版文本样式</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lvl1pPr>
              <a:defRPr baseline="0"/>
            </a:lvl1pPr>
          </a:lstStyle>
          <a:p>
            <a:r>
              <a:rPr lang="zh-CN" altLang="en-US"/>
              <a:t>单击此处编辑母版标题样式</a:t>
            </a:r>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794516" y="964353"/>
            <a:ext cx="1101094" cy="5303943"/>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ts val="0"/>
              </a:spcAft>
              <a:buNone/>
              <a:defRPr kumimoji="0" lang="zh-CN" altLang="en-US" sz="2955"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p:custDataLst>
              <p:tags r:id="rId3"/>
            </p:custDataLst>
          </p:nvPr>
        </p:nvSpPr>
        <p:spPr>
          <a:xfrm>
            <a:off x="964406" y="964353"/>
            <a:ext cx="9670641" cy="5303943"/>
          </a:xfrm>
        </p:spPr>
        <p:txBody>
          <a:bodyPr vert="eaVert" lIns="46800" tIns="46800" rIns="46800" bIns="46800"/>
          <a:lstStyle>
            <a:lvl1pPr marL="241300" indent="-2413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723265" indent="-241300" defTabSz="914400" eaLnBrk="1" fontAlgn="auto" latinLnBrk="0" hangingPunct="1">
              <a:lnSpc>
                <a:spcPct val="120000"/>
              </a:lnSpc>
              <a:spcAft>
                <a:spcPts val="600"/>
              </a:spcAft>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1205230" indent="-2413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87830" indent="-24130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2169795" indent="-2413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内容">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41672" y="816283"/>
            <a:ext cx="11572875" cy="5782323"/>
          </a:xfrm>
        </p:spPr>
        <p:txBody>
          <a:bodyPr/>
          <a:lstStyle>
            <a:lvl1pPr marL="241300" indent="-2413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723265" indent="-24130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1205230" indent="-2413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87830" indent="-2413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169795" indent="-2413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264359" y="2619700"/>
            <a:ext cx="10335094" cy="1074457"/>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330" b="1" i="0" u="none" strike="noStrike" kern="1200" cap="none" spc="300" normalizeH="0" baseline="0" noProof="1" dirty="0">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264359" y="3754903"/>
            <a:ext cx="10335094" cy="497363"/>
          </a:xfrm>
        </p:spPr>
        <p:txBody>
          <a:bodyPr lIns="90000" tIns="46800" rIns="90000" bIns="46800">
            <a:normAutofit/>
          </a:bodyPr>
          <a:lstStyle>
            <a:lvl1pPr marL="0" indent="0" algn="ctr">
              <a:lnSpc>
                <a:spcPct val="110000"/>
              </a:lnSpc>
              <a:buNone/>
              <a:defRPr sz="2530" spc="200" baseline="0">
                <a:solidFill>
                  <a:schemeClr val="tx1">
                    <a:lumMod val="65000"/>
                    <a:lumOff val="35000"/>
                  </a:schemeClr>
                </a:solidFill>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5400000">
            <a:off x="2817495" y="-2816860"/>
            <a:ext cx="7242810" cy="12877165"/>
          </a:xfrm>
          <a:prstGeom prst="rect">
            <a:avLst/>
          </a:prstGeom>
        </p:spPr>
      </p:pic>
      <p:grpSp>
        <p:nvGrpSpPr>
          <p:cNvPr id="7" name="组合 6"/>
          <p:cNvGrpSpPr/>
          <p:nvPr userDrawn="1"/>
        </p:nvGrpSpPr>
        <p:grpSpPr>
          <a:xfrm>
            <a:off x="2198370" y="1628140"/>
            <a:ext cx="8232775" cy="3761740"/>
            <a:chOff x="903299" y="672626"/>
            <a:chExt cx="10580512" cy="5859781"/>
          </a:xfrm>
        </p:grpSpPr>
        <p:sp>
          <p:nvSpPr>
            <p:cNvPr id="5" name="矩形 4"/>
            <p:cNvSpPr/>
            <p:nvPr/>
          </p:nvSpPr>
          <p:spPr>
            <a:xfrm>
              <a:off x="1207783" y="672626"/>
              <a:ext cx="10276028" cy="5584756"/>
            </a:xfrm>
            <a:prstGeom prst="rect">
              <a:avLst/>
            </a:prstGeom>
            <a:solidFill>
              <a:schemeClr val="bg1"/>
            </a:solidFill>
            <a:ln w="762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6" name="矩形 5"/>
            <p:cNvSpPr/>
            <p:nvPr/>
          </p:nvSpPr>
          <p:spPr>
            <a:xfrm>
              <a:off x="903299" y="947651"/>
              <a:ext cx="10276028" cy="5584756"/>
            </a:xfrm>
            <a:prstGeom prst="rect">
              <a:avLst/>
            </a:prstGeom>
            <a:solidFill>
              <a:schemeClr val="bg1"/>
            </a:solidFill>
            <a:ln w="762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pic>
        <p:nvPicPr>
          <p:cNvPr id="12" name="图片 1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1476900">
            <a:off x="7785735" y="815340"/>
            <a:ext cx="3130550" cy="2673350"/>
          </a:xfrm>
          <a:prstGeom prst="rect">
            <a:avLst/>
          </a:prstGeom>
        </p:spPr>
      </p:pic>
      <p:pic>
        <p:nvPicPr>
          <p:cNvPr id="14" name="图片 13"/>
          <p:cNvPicPr>
            <a:picLocks noChangeAspect="1"/>
          </p:cNvPicPr>
          <p:nvPr userDrawn="1"/>
        </p:nvPicPr>
        <p:blipFill rotWithShape="1">
          <a:blip r:embed="rId4" cstate="print">
            <a:extLst>
              <a:ext uri="{28A0092B-C50C-407E-A947-70E740481C1C}">
                <a14:useLocalDpi xmlns:a14="http://schemas.microsoft.com/office/drawing/2010/main" val="0"/>
              </a:ext>
            </a:extLst>
          </a:blip>
          <a:srcRect t="44058" b="42029"/>
          <a:stretch>
            <a:fillRect/>
          </a:stretch>
        </p:blipFill>
        <p:spPr>
          <a:xfrm>
            <a:off x="5811520" y="5591810"/>
            <a:ext cx="6739255" cy="1337310"/>
          </a:xfrm>
          <a:prstGeom prst="rect">
            <a:avLst/>
          </a:prstGeom>
        </p:spPr>
      </p:pic>
      <p:pic>
        <p:nvPicPr>
          <p:cNvPr id="13" name="图片 12"/>
          <p:cNvPicPr>
            <a:picLocks noChangeAspect="1"/>
          </p:cNvPicPr>
          <p:nvPr userDrawn="1"/>
        </p:nvPicPr>
        <p:blipFill rotWithShape="1">
          <a:blip r:embed="rId5" cstate="print">
            <a:extLst>
              <a:ext uri="{28A0092B-C50C-407E-A947-70E740481C1C}">
                <a14:useLocalDpi xmlns:a14="http://schemas.microsoft.com/office/drawing/2010/main" val="0"/>
              </a:ext>
            </a:extLst>
          </a:blip>
          <a:srcRect t="3092" b="64444"/>
          <a:stretch>
            <a:fillRect/>
          </a:stretch>
        </p:blipFill>
        <p:spPr>
          <a:xfrm rot="20220880">
            <a:off x="367548" y="-905065"/>
            <a:ext cx="6633631" cy="322968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barn(inVertical)">
                                      <p:cBhvr>
                                        <p:cTn id="14" dur="500"/>
                                        <p:tgtEl>
                                          <p:spTgt spid="14"/>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barn(inVertical)">
                                      <p:cBhvr>
                                        <p:cTn id="1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5400000">
            <a:off x="2807970" y="-2807335"/>
            <a:ext cx="7219950" cy="12835255"/>
          </a:xfrm>
          <a:prstGeom prst="rect">
            <a:avLst/>
          </a:prstGeom>
        </p:spPr>
      </p:pic>
      <p:sp>
        <p:nvSpPr>
          <p:cNvPr id="5" name="矩形 4"/>
          <p:cNvSpPr/>
          <p:nvPr userDrawn="1"/>
        </p:nvSpPr>
        <p:spPr>
          <a:xfrm>
            <a:off x="1207770" y="670560"/>
            <a:ext cx="10709275" cy="5879465"/>
          </a:xfrm>
          <a:prstGeom prst="rect">
            <a:avLst/>
          </a:prstGeom>
          <a:solidFill>
            <a:schemeClr val="bg1"/>
          </a:solidFill>
          <a:ln w="762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6" name="矩形 5"/>
          <p:cNvSpPr/>
          <p:nvPr userDrawn="1"/>
        </p:nvSpPr>
        <p:spPr>
          <a:xfrm>
            <a:off x="903605" y="947420"/>
            <a:ext cx="10709275" cy="5879465"/>
          </a:xfrm>
          <a:prstGeom prst="rect">
            <a:avLst/>
          </a:prstGeom>
          <a:solidFill>
            <a:schemeClr val="bg1"/>
          </a:solidFill>
          <a:ln w="762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pic>
        <p:nvPicPr>
          <p:cNvPr id="24" name="图片 2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5400000">
            <a:off x="2813050" y="-2813050"/>
            <a:ext cx="7232650" cy="12858750"/>
          </a:xfrm>
          <a:prstGeom prst="rect">
            <a:avLst/>
          </a:prstGeom>
        </p:spPr>
      </p:pic>
      <p:pic>
        <p:nvPicPr>
          <p:cNvPr id="25" name="图片 24"/>
          <p:cNvPicPr>
            <a:picLocks noChangeAspect="1"/>
          </p:cNvPicPr>
          <p:nvPr userDrawn="1"/>
        </p:nvPicPr>
        <p:blipFill rotWithShape="1">
          <a:blip r:embed="rId3" cstate="print">
            <a:extLst>
              <a:ext uri="{28A0092B-C50C-407E-A947-70E740481C1C}">
                <a14:useLocalDpi xmlns:a14="http://schemas.microsoft.com/office/drawing/2010/main" val="0"/>
              </a:ext>
            </a:extLst>
          </a:blip>
          <a:srcRect t="55459" r="72315" b="19420"/>
          <a:stretch>
            <a:fillRect/>
          </a:stretch>
        </p:blipFill>
        <p:spPr>
          <a:xfrm>
            <a:off x="-312420" y="1438910"/>
            <a:ext cx="3472815" cy="4726305"/>
          </a:xfrm>
          <a:prstGeom prst="rect">
            <a:avLst/>
          </a:prstGeom>
        </p:spPr>
      </p:pic>
      <p:pic>
        <p:nvPicPr>
          <p:cNvPr id="26" name="图片 25"/>
          <p:cNvPicPr>
            <a:picLocks noChangeAspect="1"/>
          </p:cNvPicPr>
          <p:nvPr userDrawn="1"/>
        </p:nvPicPr>
        <p:blipFill rotWithShape="1">
          <a:blip r:embed="rId4" cstate="print">
            <a:extLst>
              <a:ext uri="{28A0092B-C50C-407E-A947-70E740481C1C}">
                <a14:useLocalDpi xmlns:a14="http://schemas.microsoft.com/office/drawing/2010/main" val="0"/>
              </a:ext>
            </a:extLst>
          </a:blip>
          <a:srcRect l="76082" t="59517" b="3188"/>
          <a:stretch>
            <a:fillRect/>
          </a:stretch>
        </p:blipFill>
        <p:spPr>
          <a:xfrm>
            <a:off x="11370310" y="1144325"/>
            <a:ext cx="1332273" cy="3115486"/>
          </a:xfrm>
          <a:prstGeom prst="rect">
            <a:avLst/>
          </a:prstGeom>
        </p:spPr>
      </p:pic>
      <p:pic>
        <p:nvPicPr>
          <p:cNvPr id="27" name="图片 26"/>
          <p:cNvPicPr>
            <a:picLocks noChangeAspect="1"/>
          </p:cNvPicPr>
          <p:nvPr userDrawn="1"/>
        </p:nvPicPr>
        <p:blipFill rotWithShape="1">
          <a:blip r:embed="rId5" cstate="print">
            <a:extLst>
              <a:ext uri="{28A0092B-C50C-407E-A947-70E740481C1C}">
                <a14:useLocalDpi xmlns:a14="http://schemas.microsoft.com/office/drawing/2010/main" val="0"/>
              </a:ext>
            </a:extLst>
          </a:blip>
          <a:srcRect t="44058" b="42029"/>
          <a:stretch>
            <a:fillRect/>
          </a:stretch>
        </p:blipFill>
        <p:spPr>
          <a:xfrm>
            <a:off x="5827661" y="5576668"/>
            <a:ext cx="6380213" cy="126609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26"/>
                                        </p:tgtEl>
                                        <p:attrNameLst>
                                          <p:attrName>style.visibility</p:attrName>
                                        </p:attrNameLst>
                                      </p:cBhvr>
                                      <p:to>
                                        <p:strVal val="visible"/>
                                      </p:to>
                                    </p:set>
                                    <p:anim calcmode="lin" valueType="num">
                                      <p:cBhvr additive="base">
                                        <p:cTn id="14" dur="500" fill="hold"/>
                                        <p:tgtEl>
                                          <p:spTgt spid="26"/>
                                        </p:tgtEl>
                                        <p:attrNameLst>
                                          <p:attrName>ppt_x</p:attrName>
                                        </p:attrNameLst>
                                      </p:cBhvr>
                                      <p:tavLst>
                                        <p:tav tm="0">
                                          <p:val>
                                            <p:strVal val="#ppt_x"/>
                                          </p:val>
                                        </p:tav>
                                        <p:tav tm="100000">
                                          <p:val>
                                            <p:strVal val="#ppt_x"/>
                                          </p:val>
                                        </p:tav>
                                      </p:tavLst>
                                    </p:anim>
                                    <p:anim calcmode="lin" valueType="num">
                                      <p:cBhvr additive="base">
                                        <p:cTn id="15"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27"/>
                                        </p:tgtEl>
                                        <p:attrNameLst>
                                          <p:attrName>style.visibility</p:attrName>
                                        </p:attrNameLst>
                                      </p:cBhvr>
                                      <p:to>
                                        <p:strVal val="visible"/>
                                      </p:to>
                                    </p:set>
                                    <p:animEffect transition="in" filter="barn(inVertical)">
                                      <p:cBhvr>
                                        <p:cTn id="20"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2099672" y="4058637"/>
            <a:ext cx="8193656" cy="808690"/>
          </a:xfrm>
        </p:spPr>
        <p:txBody>
          <a:bodyPr lIns="90000" tIns="46800" rIns="90000" bIns="46800" anchor="b" anchorCtr="0">
            <a:normAutofit/>
          </a:bodyPr>
          <a:lstStyle>
            <a:lvl1pPr>
              <a:defRPr sz="4640" b="1" i="0" u="none" strike="noStrike" kern="1200" cap="none" spc="300" normalizeH="0" baseline="0">
                <a:solidFill>
                  <a:schemeClr val="tx1">
                    <a:lumMod val="85000"/>
                    <a:lumOff val="15000"/>
                  </a:schemeClr>
                </a:solidFill>
                <a:effectLst/>
                <a:uFillTx/>
              </a:defRPr>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2099672" y="4867327"/>
            <a:ext cx="8193656" cy="914997"/>
          </a:xfrm>
        </p:spPr>
        <p:txBody>
          <a:bodyPr lIns="90000" tIns="46800" rIns="90000" bIns="46800">
            <a:normAutofit/>
          </a:bodyPr>
          <a:lstStyle>
            <a:lvl1pPr marL="0" indent="0" eaLnBrk="1" fontAlgn="auto" latinLnBrk="0" hangingPunct="1">
              <a:lnSpc>
                <a:spcPct val="130000"/>
              </a:lnSpc>
              <a:buNone/>
              <a:defRPr kumimoji="0" lang="zh-CN" altLang="en-US" sz="19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81965" indent="0">
              <a:buNone/>
              <a:defRPr sz="2110">
                <a:solidFill>
                  <a:schemeClr val="tx1">
                    <a:tint val="75000"/>
                  </a:schemeClr>
                </a:solidFill>
              </a:defRPr>
            </a:lvl2pPr>
            <a:lvl3pPr marL="964565" indent="0">
              <a:buNone/>
              <a:defRPr sz="1900">
                <a:solidFill>
                  <a:schemeClr val="tx1">
                    <a:tint val="75000"/>
                  </a:schemeClr>
                </a:solidFill>
              </a:defRPr>
            </a:lvl3pPr>
            <a:lvl4pPr marL="1446530" indent="0">
              <a:buNone/>
              <a:defRPr sz="1685">
                <a:solidFill>
                  <a:schemeClr val="tx1">
                    <a:tint val="75000"/>
                  </a:schemeClr>
                </a:solidFill>
              </a:defRPr>
            </a:lvl4pPr>
            <a:lvl5pPr marL="1928495" indent="0">
              <a:buNone/>
              <a:defRPr sz="1685">
                <a:solidFill>
                  <a:schemeClr val="tx1">
                    <a:tint val="75000"/>
                  </a:schemeClr>
                </a:solidFill>
              </a:defRPr>
            </a:lvl5pPr>
            <a:lvl6pPr marL="2411095" indent="0">
              <a:buNone/>
              <a:defRPr sz="1685">
                <a:solidFill>
                  <a:schemeClr val="tx1">
                    <a:tint val="75000"/>
                  </a:schemeClr>
                </a:solidFill>
              </a:defRPr>
            </a:lvl6pPr>
            <a:lvl7pPr marL="2893060" indent="0">
              <a:buNone/>
              <a:defRPr sz="1685">
                <a:solidFill>
                  <a:schemeClr val="tx1">
                    <a:tint val="75000"/>
                  </a:schemeClr>
                </a:solidFill>
              </a:defRPr>
            </a:lvl7pPr>
            <a:lvl8pPr marL="3375025" indent="0">
              <a:buNone/>
              <a:defRPr sz="1685">
                <a:solidFill>
                  <a:schemeClr val="tx1">
                    <a:tint val="75000"/>
                  </a:schemeClr>
                </a:solidFill>
              </a:defRPr>
            </a:lvl8pPr>
            <a:lvl9pPr marL="3857625" indent="0">
              <a:buNone/>
              <a:defRPr sz="1685">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41672" y="641637"/>
            <a:ext cx="11569078" cy="744147"/>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795"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41672" y="1583210"/>
            <a:ext cx="5459906" cy="5007803"/>
          </a:xfrm>
        </p:spPr>
        <p:txBody>
          <a:bodyPr vert="horz" lIns="90000" tIns="46800" rIns="90000" bIns="46800" rtlCol="0">
            <a:normAutofit/>
          </a:bodyPr>
          <a:lstStyle>
            <a:lvl1pPr marL="241300" marR="0" lvl="0" indent="-2413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85"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723265" marR="0" lvl="1" indent="-2413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85"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205230" marR="0" lvl="2" indent="-2413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85"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87830" marR="0" lvl="3" indent="-2413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75"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169795" marR="0" lvl="4" indent="-2413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75"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762234" y="1583210"/>
            <a:ext cx="5459906" cy="5007803"/>
          </a:xfrm>
        </p:spPr>
        <p:txBody>
          <a:bodyPr lIns="90000" tIns="46800" rIns="90000" bIns="46800">
            <a:normAutofit/>
          </a:bodyPr>
          <a:lstStyle>
            <a:lvl1pPr marL="241300" indent="-241300" eaLnBrk="1" fontAlgn="auto" latinLnBrk="0" hangingPunct="1">
              <a:lnSpc>
                <a:spcPct val="130000"/>
              </a:lnSpc>
              <a:spcAft>
                <a:spcPts val="600"/>
              </a:spcAft>
              <a:buFont typeface="Arial" panose="020B0604020202020204" pitchFamily="34" charset="0"/>
              <a:buChar char="●"/>
              <a:defRPr sz="1685"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723265" indent="-24130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sz="1685"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1205230" indent="-241300" eaLnBrk="1" fontAlgn="auto" latinLnBrk="0" hangingPunct="1">
              <a:lnSpc>
                <a:spcPct val="120000"/>
              </a:lnSpc>
              <a:buFont typeface="Arial" panose="020B0604020202020204" pitchFamily="34" charset="0"/>
              <a:buChar char="●"/>
              <a:defRPr sz="1685"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687830" indent="-241300" eaLnBrk="1" fontAlgn="auto" latinLnBrk="0" hangingPunct="1">
              <a:lnSpc>
                <a:spcPct val="120000"/>
              </a:lnSpc>
              <a:buFont typeface="Wingdings" panose="05000000000000000000" charset="0"/>
              <a:buChar char=""/>
              <a:defRPr sz="1475"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475" u="none" strike="noStrike" kern="1200" cap="none" spc="150" normalizeH="0">
                <a:solidFill>
                  <a:schemeClr val="tx1">
                    <a:lumMod val="65000"/>
                    <a:lumOff val="35000"/>
                  </a:schemeClr>
                </a:solidFill>
                <a:latin typeface="Arial" panose="020B0604020202020204" pitchFamily="34"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41672" y="641637"/>
            <a:ext cx="11569078" cy="744147"/>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795"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41672" y="1507277"/>
            <a:ext cx="5634563" cy="402447"/>
          </a:xfrm>
        </p:spPr>
        <p:txBody>
          <a:bodyPr lIns="101600" tIns="38100" rIns="76200" bIns="38100" anchor="t" anchorCtr="0">
            <a:normAutofit/>
          </a:bodyPr>
          <a:lstStyle>
            <a:lvl1pPr marL="0" indent="0" eaLnBrk="1" fontAlgn="auto" latinLnBrk="0" hangingPunct="1">
              <a:lnSpc>
                <a:spcPct val="100000"/>
              </a:lnSpc>
              <a:spcAft>
                <a:spcPts val="0"/>
              </a:spcAft>
              <a:buNone/>
              <a:defRPr sz="211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81965" indent="0">
              <a:buNone/>
              <a:defRPr sz="2110" b="1"/>
            </a:lvl2pPr>
            <a:lvl3pPr marL="964565" indent="0">
              <a:buNone/>
              <a:defRPr sz="1900" b="1"/>
            </a:lvl3pPr>
            <a:lvl4pPr marL="1446530" indent="0">
              <a:buNone/>
              <a:defRPr sz="1685" b="1"/>
            </a:lvl4pPr>
            <a:lvl5pPr marL="1928495" indent="0">
              <a:buNone/>
              <a:defRPr sz="1685" b="1"/>
            </a:lvl5pPr>
            <a:lvl6pPr marL="2411095" indent="0">
              <a:buNone/>
              <a:defRPr sz="1685" b="1"/>
            </a:lvl6pPr>
            <a:lvl7pPr marL="2893060" indent="0">
              <a:buNone/>
              <a:defRPr sz="1685" b="1"/>
            </a:lvl7pPr>
            <a:lvl8pPr marL="3375025" indent="0">
              <a:buNone/>
              <a:defRPr sz="1685" b="1"/>
            </a:lvl8pPr>
            <a:lvl9pPr marL="3857625" indent="0">
              <a:buNone/>
              <a:defRPr sz="1685"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41672" y="1955283"/>
            <a:ext cx="5634563" cy="4635730"/>
          </a:xfrm>
        </p:spPr>
        <p:txBody>
          <a:bodyPr vert="horz" lIns="101600" tIns="0" rIns="82550" bIns="0" rtlCol="0">
            <a:normAutofit/>
          </a:bodyPr>
          <a:lstStyle>
            <a:lvl1pPr marL="241300" marR="0" lvl="0" indent="-2413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85"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723265" marR="0" lvl="1" indent="-2413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85"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205230" marR="0" lvl="2" indent="-2413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85"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87830" marR="0" lvl="3" indent="-2413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75"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169795" marR="0" lvl="4" indent="-2413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75"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576768" y="1499398"/>
            <a:ext cx="5634563" cy="402447"/>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110" b="1"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81965" indent="0">
              <a:buNone/>
              <a:defRPr sz="2110" b="1"/>
            </a:lvl2pPr>
            <a:lvl3pPr marL="964565" indent="0">
              <a:buNone/>
              <a:defRPr sz="1900" b="1"/>
            </a:lvl3pPr>
            <a:lvl4pPr marL="1446530" indent="0">
              <a:buNone/>
              <a:defRPr sz="1685" b="1"/>
            </a:lvl4pPr>
            <a:lvl5pPr marL="1928495" indent="0">
              <a:buNone/>
              <a:defRPr sz="1685" b="1"/>
            </a:lvl5pPr>
            <a:lvl6pPr marL="2411095" indent="0">
              <a:buNone/>
              <a:defRPr sz="1685" b="1"/>
            </a:lvl6pPr>
            <a:lvl7pPr marL="2893060" indent="0">
              <a:buNone/>
              <a:defRPr sz="1685" b="1"/>
            </a:lvl7pPr>
            <a:lvl8pPr marL="3375025" indent="0">
              <a:buNone/>
              <a:defRPr sz="1685" b="1"/>
            </a:lvl8pPr>
            <a:lvl9pPr marL="3857625" indent="0">
              <a:buNone/>
              <a:defRPr sz="1685"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576768" y="1955283"/>
            <a:ext cx="5634563" cy="4635730"/>
          </a:xfrm>
        </p:spPr>
        <p:txBody>
          <a:bodyPr vert="horz" lIns="101600" tIns="0" rIns="82550" bIns="0" rtlCol="0">
            <a:normAutofit/>
          </a:bodyPr>
          <a:lstStyle>
            <a:lvl1pPr marL="241300" marR="0" lvl="0" indent="-2413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85"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723265" marR="0" lvl="1" indent="-2413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85"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205230" marR="0" lvl="2" indent="-2413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85"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87830" marR="0" lvl="3" indent="-2413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75"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169795" marR="0" lvl="4" indent="-2413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75"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41672" y="641637"/>
            <a:ext cx="11569078" cy="744147"/>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795"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FF"/>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11.xml"/><Relationship Id="rId8" Type="http://schemas.openxmlformats.org/officeDocument/2006/relationships/slideLayout" Target="../slideLayouts/slideLayout10.xml"/><Relationship Id="rId7" Type="http://schemas.openxmlformats.org/officeDocument/2006/relationships/slideLayout" Target="../slideLayouts/slideLayout9.xml"/><Relationship Id="rId6" Type="http://schemas.openxmlformats.org/officeDocument/2006/relationships/slideLayout" Target="../slideLayouts/slideLayout8.xml"/><Relationship Id="rId5" Type="http://schemas.openxmlformats.org/officeDocument/2006/relationships/slideLayout" Target="../slideLayouts/slideLayout7.xml"/><Relationship Id="rId4" Type="http://schemas.openxmlformats.org/officeDocument/2006/relationships/slideLayout" Target="../slideLayouts/slideLayout6.xml"/><Relationship Id="rId3" Type="http://schemas.openxmlformats.org/officeDocument/2006/relationships/slideLayout" Target="../slideLayouts/slideLayout5.xml"/><Relationship Id="rId2" Type="http://schemas.openxmlformats.org/officeDocument/2006/relationships/slideLayout" Target="../slideLayouts/slideLayout4.xml"/><Relationship Id="rId18" Type="http://schemas.openxmlformats.org/officeDocument/2006/relationships/theme" Target="../theme/theme3.xml"/><Relationship Id="rId17" Type="http://schemas.openxmlformats.org/officeDocument/2006/relationships/tags" Target="../tags/tag58.xml"/><Relationship Id="rId16" Type="http://schemas.openxmlformats.org/officeDocument/2006/relationships/tags" Target="../tags/tag57.xml"/><Relationship Id="rId15" Type="http://schemas.openxmlformats.org/officeDocument/2006/relationships/tags" Target="../tags/tag56.xml"/><Relationship Id="rId14" Type="http://schemas.openxmlformats.org/officeDocument/2006/relationships/tags" Target="../tags/tag55.xml"/><Relationship Id="rId13" Type="http://schemas.openxmlformats.org/officeDocument/2006/relationships/tags" Target="../tags/tag54.xml"/><Relationship Id="rId12" Type="http://schemas.openxmlformats.org/officeDocument/2006/relationships/tags" Target="../tags/tag53.xml"/><Relationship Id="rId11" Type="http://schemas.openxmlformats.org/officeDocument/2006/relationships/slideLayout" Target="../slideLayouts/slideLayout13.xml"/><Relationship Id="rId10" Type="http://schemas.openxmlformats.org/officeDocument/2006/relationships/slideLayout" Target="../slideLayouts/slideLayout12.xml"/><Relationship Id="rId1"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84238" y="385763"/>
            <a:ext cx="11090275" cy="1397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84238" y="1925638"/>
            <a:ext cx="11090275" cy="4589462"/>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84238" y="6704013"/>
            <a:ext cx="2892425" cy="384175"/>
          </a:xfrm>
          <a:prstGeom prst="rect">
            <a:avLst/>
          </a:prstGeom>
        </p:spPr>
        <p:txBody>
          <a:bodyPr vert="horz" lIns="91440" tIns="45720" rIns="91440" bIns="45720" rtlCol="0" anchor="ctr"/>
          <a:lstStyle>
            <a:lvl1pPr algn="l">
              <a:defRPr sz="1200">
                <a:solidFill>
                  <a:schemeClr val="tx1">
                    <a:tint val="75000"/>
                  </a:schemeClr>
                </a:solidFill>
              </a:defRPr>
            </a:lvl1pPr>
          </a:lstStyle>
          <a:p>
            <a:fld id="{AAC620A9-DA74-42BF-9043-257E1E63600C}" type="datetimeFigureOut">
              <a:rPr lang="zh-CN" altLang="en-US" smtClean="0"/>
            </a:fld>
            <a:endParaRPr lang="zh-CN" altLang="en-US"/>
          </a:p>
        </p:txBody>
      </p:sp>
      <p:sp>
        <p:nvSpPr>
          <p:cNvPr id="5" name="页脚占位符 4"/>
          <p:cNvSpPr>
            <a:spLocks noGrp="1"/>
          </p:cNvSpPr>
          <p:nvPr>
            <p:ph type="ftr" sz="quarter" idx="3"/>
          </p:nvPr>
        </p:nvSpPr>
        <p:spPr>
          <a:xfrm>
            <a:off x="4259263" y="6704013"/>
            <a:ext cx="4340225" cy="38417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9082088" y="6704013"/>
            <a:ext cx="2892425" cy="384175"/>
          </a:xfrm>
          <a:prstGeom prst="rect">
            <a:avLst/>
          </a:prstGeom>
        </p:spPr>
        <p:txBody>
          <a:bodyPr vert="horz" lIns="91440" tIns="45720" rIns="91440" bIns="45720" rtlCol="0" anchor="ctr"/>
          <a:lstStyle>
            <a:lvl1pPr algn="r">
              <a:defRPr sz="1200">
                <a:solidFill>
                  <a:schemeClr val="tx1">
                    <a:tint val="75000"/>
                  </a:schemeClr>
                </a:solidFill>
              </a:defRPr>
            </a:lvl1pPr>
          </a:lstStyle>
          <a:p>
            <a:fld id="{D085759F-E270-46AF-BBBD-F20907FA53AF}"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
            </p:custDataLst>
          </p:nvPr>
        </p:nvSpPr>
        <p:spPr>
          <a:xfrm>
            <a:off x="641672" y="641637"/>
            <a:ext cx="11569078" cy="744147"/>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3"/>
            </p:custDataLst>
          </p:nvPr>
        </p:nvSpPr>
        <p:spPr>
          <a:xfrm>
            <a:off x="641672" y="1571820"/>
            <a:ext cx="11569078" cy="5019193"/>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4"/>
            </p:custDataLst>
          </p:nvPr>
        </p:nvSpPr>
        <p:spPr>
          <a:xfrm>
            <a:off x="645469" y="6659353"/>
            <a:ext cx="2847656" cy="334107"/>
          </a:xfrm>
          <a:prstGeom prst="rect">
            <a:avLst/>
          </a:prstGeom>
        </p:spPr>
        <p:txBody>
          <a:bodyPr vert="horz" lIns="91440" tIns="45720" rIns="91440" bIns="45720" rtlCol="0" anchor="ctr">
            <a:normAutofit/>
          </a:bodyPr>
          <a:lstStyle>
            <a:lvl1pPr algn="l">
              <a:defRPr sz="1055"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5"/>
            </p:custDataLst>
          </p:nvPr>
        </p:nvSpPr>
        <p:spPr>
          <a:xfrm>
            <a:off x="4341094" y="6659353"/>
            <a:ext cx="4176563" cy="334107"/>
          </a:xfrm>
          <a:prstGeom prst="rect">
            <a:avLst/>
          </a:prstGeom>
        </p:spPr>
        <p:txBody>
          <a:bodyPr vert="horz" lIns="91440" tIns="45720" rIns="91440" bIns="45720" rtlCol="0" anchor="ctr">
            <a:normAutofit/>
          </a:bodyPr>
          <a:lstStyle>
            <a:lvl1pPr algn="ctr">
              <a:defRPr sz="1055"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6"/>
            </p:custDataLst>
          </p:nvPr>
        </p:nvSpPr>
        <p:spPr>
          <a:xfrm>
            <a:off x="9363094" y="6659353"/>
            <a:ext cx="2847656" cy="334107"/>
          </a:xfrm>
          <a:prstGeom prst="rect">
            <a:avLst/>
          </a:prstGeom>
        </p:spPr>
        <p:txBody>
          <a:bodyPr vert="horz" lIns="91440" tIns="45720" rIns="91440" bIns="45720" rtlCol="0" anchor="ctr">
            <a:normAutofit/>
          </a:bodyPr>
          <a:lstStyle>
            <a:lvl1pPr algn="r">
              <a:defRPr sz="1055"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ustDataLst>
      <p:tags r:id="rId7"/>
    </p:custDataLst>
  </p:cSld>
  <p:clrMap bg1="lt1" tx1="dk1" bg2="lt2" tx2="dk2" accent1="accent1" accent2="accent2" accent3="accent3" accent4="accent4" accent5="accent5" accent6="accent6" hlink="hlink" folHlink="folHlink"/>
  <p:sldLayoutIdLst>
    <p:sldLayoutId id="2147483651" r:id="rId1"/>
  </p:sldLayoutIdLst>
  <p:txStyles>
    <p:titleStyle>
      <a:lvl1pPr algn="l" defTabSz="964565" rtl="0" eaLnBrk="1" fontAlgn="auto" latinLnBrk="0" hangingPunct="1">
        <a:lnSpc>
          <a:spcPct val="100000"/>
        </a:lnSpc>
        <a:spcBef>
          <a:spcPct val="0"/>
        </a:spcBef>
        <a:buNone/>
        <a:defRPr sz="3795"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41300" indent="-241300" algn="l" defTabSz="964565" rtl="0" eaLnBrk="1" fontAlgn="auto" latinLnBrk="0" hangingPunct="1">
        <a:lnSpc>
          <a:spcPct val="130000"/>
        </a:lnSpc>
        <a:spcBef>
          <a:spcPts val="0"/>
        </a:spcBef>
        <a:spcAft>
          <a:spcPts val="1000"/>
        </a:spcAft>
        <a:buFont typeface="Arial" panose="020B0604020202020204" pitchFamily="34" charset="0"/>
        <a:buChar char="●"/>
        <a:defRPr sz="19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723265" indent="-241300" algn="l" defTabSz="964565" rtl="0" eaLnBrk="1" fontAlgn="auto" latinLnBrk="0" hangingPunct="1">
        <a:lnSpc>
          <a:spcPct val="120000"/>
        </a:lnSpc>
        <a:spcBef>
          <a:spcPts val="0"/>
        </a:spcBef>
        <a:spcAft>
          <a:spcPts val="600"/>
        </a:spcAft>
        <a:buFont typeface="Arial" panose="020B0604020202020204" pitchFamily="34" charset="0"/>
        <a:buChar char="●"/>
        <a:tabLst>
          <a:tab pos="1697355" algn="l"/>
          <a:tab pos="1697355" algn="l"/>
          <a:tab pos="1697355" algn="l"/>
          <a:tab pos="1697355" algn="l"/>
        </a:tabLst>
        <a:defRPr sz="1685"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205230" indent="-241300" algn="l" defTabSz="964565" rtl="0" eaLnBrk="1" fontAlgn="auto" latinLnBrk="0" hangingPunct="1">
        <a:lnSpc>
          <a:spcPct val="120000"/>
        </a:lnSpc>
        <a:spcBef>
          <a:spcPts val="0"/>
        </a:spcBef>
        <a:spcAft>
          <a:spcPts val="600"/>
        </a:spcAft>
        <a:buFont typeface="Arial" panose="020B0604020202020204" pitchFamily="34" charset="0"/>
        <a:buChar char="●"/>
        <a:defRPr sz="1685"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87830" indent="-241300" algn="l" defTabSz="964565" rtl="0" eaLnBrk="1" fontAlgn="auto" latinLnBrk="0" hangingPunct="1">
        <a:lnSpc>
          <a:spcPct val="120000"/>
        </a:lnSpc>
        <a:spcBef>
          <a:spcPts val="0"/>
        </a:spcBef>
        <a:spcAft>
          <a:spcPts val="300"/>
        </a:spcAft>
        <a:buFont typeface="Wingdings" panose="05000000000000000000" charset="0"/>
        <a:buChar char=""/>
        <a:defRPr sz="1475"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169795" indent="-241300" algn="l" defTabSz="964565" rtl="0" eaLnBrk="1" fontAlgn="auto" latinLnBrk="0" hangingPunct="1">
        <a:lnSpc>
          <a:spcPct val="120000"/>
        </a:lnSpc>
        <a:spcBef>
          <a:spcPts val="0"/>
        </a:spcBef>
        <a:spcAft>
          <a:spcPts val="300"/>
        </a:spcAft>
        <a:buFont typeface="Arial" panose="020B0604020202020204" pitchFamily="34" charset="0"/>
        <a:buChar char="•"/>
        <a:defRPr sz="1475"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651760" indent="-241300" algn="l" defTabSz="964565" rtl="0" eaLnBrk="1" latinLnBrk="0" hangingPunct="1">
        <a:lnSpc>
          <a:spcPct val="90000"/>
        </a:lnSpc>
        <a:spcBef>
          <a:spcPct val="106000"/>
        </a:spcBef>
        <a:buFont typeface="Arial" panose="020B0604020202020204" pitchFamily="34" charset="0"/>
        <a:buChar char="•"/>
        <a:defRPr sz="1900" kern="1200">
          <a:solidFill>
            <a:schemeClr val="tx1"/>
          </a:solidFill>
          <a:latin typeface="+mn-lt"/>
          <a:ea typeface="+mn-ea"/>
          <a:cs typeface="+mn-cs"/>
        </a:defRPr>
      </a:lvl6pPr>
      <a:lvl7pPr marL="3134360" indent="-241300" algn="l" defTabSz="964565" rtl="0" eaLnBrk="1" latinLnBrk="0" hangingPunct="1">
        <a:lnSpc>
          <a:spcPct val="90000"/>
        </a:lnSpc>
        <a:spcBef>
          <a:spcPct val="106000"/>
        </a:spcBef>
        <a:buFont typeface="Arial" panose="020B0604020202020204" pitchFamily="34" charset="0"/>
        <a:buChar char="•"/>
        <a:defRPr sz="1900" kern="1200">
          <a:solidFill>
            <a:schemeClr val="tx1"/>
          </a:solidFill>
          <a:latin typeface="+mn-lt"/>
          <a:ea typeface="+mn-ea"/>
          <a:cs typeface="+mn-cs"/>
        </a:defRPr>
      </a:lvl7pPr>
      <a:lvl8pPr marL="3616325" indent="-241300" algn="l" defTabSz="964565" rtl="0" eaLnBrk="1" latinLnBrk="0" hangingPunct="1">
        <a:lnSpc>
          <a:spcPct val="90000"/>
        </a:lnSpc>
        <a:spcBef>
          <a:spcPct val="106000"/>
        </a:spcBef>
        <a:buFont typeface="Arial" panose="020B0604020202020204" pitchFamily="34" charset="0"/>
        <a:buChar char="•"/>
        <a:defRPr sz="1900" kern="1200">
          <a:solidFill>
            <a:schemeClr val="tx1"/>
          </a:solidFill>
          <a:latin typeface="+mn-lt"/>
          <a:ea typeface="+mn-ea"/>
          <a:cs typeface="+mn-cs"/>
        </a:defRPr>
      </a:lvl8pPr>
      <a:lvl9pPr marL="4098290" indent="-241300" algn="l" defTabSz="964565" rtl="0" eaLnBrk="1" latinLnBrk="0" hangingPunct="1">
        <a:lnSpc>
          <a:spcPct val="90000"/>
        </a:lnSpc>
        <a:spcBef>
          <a:spcPct val="106000"/>
        </a:spcBef>
        <a:buFont typeface="Arial" panose="020B0604020202020204" pitchFamily="34" charset="0"/>
        <a:buChar char="•"/>
        <a:defRPr sz="1900" kern="1200">
          <a:solidFill>
            <a:schemeClr val="tx1"/>
          </a:solidFill>
          <a:latin typeface="+mn-lt"/>
          <a:ea typeface="+mn-ea"/>
          <a:cs typeface="+mn-cs"/>
        </a:defRPr>
      </a:lvl9pPr>
    </p:bodyStyle>
    <p:otherStyle>
      <a:defPPr>
        <a:defRPr lang="zh-CN"/>
      </a:defPPr>
      <a:lvl1pPr marL="0" algn="l" defTabSz="964565" rtl="0" eaLnBrk="1" latinLnBrk="0" hangingPunct="1">
        <a:defRPr sz="1900" kern="1200">
          <a:solidFill>
            <a:schemeClr val="tx1"/>
          </a:solidFill>
          <a:latin typeface="+mn-lt"/>
          <a:ea typeface="+mn-ea"/>
          <a:cs typeface="+mn-cs"/>
        </a:defRPr>
      </a:lvl1pPr>
      <a:lvl2pPr marL="481965" algn="l" defTabSz="964565" rtl="0" eaLnBrk="1" latinLnBrk="0" hangingPunct="1">
        <a:defRPr sz="1900" kern="1200">
          <a:solidFill>
            <a:schemeClr val="tx1"/>
          </a:solidFill>
          <a:latin typeface="+mn-lt"/>
          <a:ea typeface="+mn-ea"/>
          <a:cs typeface="+mn-cs"/>
        </a:defRPr>
      </a:lvl2pPr>
      <a:lvl3pPr marL="964565" algn="l" defTabSz="964565" rtl="0" eaLnBrk="1" latinLnBrk="0" hangingPunct="1">
        <a:defRPr sz="1900" kern="1200">
          <a:solidFill>
            <a:schemeClr val="tx1"/>
          </a:solidFill>
          <a:latin typeface="+mn-lt"/>
          <a:ea typeface="+mn-ea"/>
          <a:cs typeface="+mn-cs"/>
        </a:defRPr>
      </a:lvl3pPr>
      <a:lvl4pPr marL="1446530" algn="l" defTabSz="964565" rtl="0" eaLnBrk="1" latinLnBrk="0" hangingPunct="1">
        <a:defRPr sz="1900" kern="1200">
          <a:solidFill>
            <a:schemeClr val="tx1"/>
          </a:solidFill>
          <a:latin typeface="+mn-lt"/>
          <a:ea typeface="+mn-ea"/>
          <a:cs typeface="+mn-cs"/>
        </a:defRPr>
      </a:lvl4pPr>
      <a:lvl5pPr marL="1928495" algn="l" defTabSz="964565" rtl="0" eaLnBrk="1" latinLnBrk="0" hangingPunct="1">
        <a:defRPr sz="1900" kern="1200">
          <a:solidFill>
            <a:schemeClr val="tx1"/>
          </a:solidFill>
          <a:latin typeface="+mn-lt"/>
          <a:ea typeface="+mn-ea"/>
          <a:cs typeface="+mn-cs"/>
        </a:defRPr>
      </a:lvl5pPr>
      <a:lvl6pPr marL="2411095" algn="l" defTabSz="964565" rtl="0" eaLnBrk="1" latinLnBrk="0" hangingPunct="1">
        <a:defRPr sz="1900" kern="1200">
          <a:solidFill>
            <a:schemeClr val="tx1"/>
          </a:solidFill>
          <a:latin typeface="+mn-lt"/>
          <a:ea typeface="+mn-ea"/>
          <a:cs typeface="+mn-cs"/>
        </a:defRPr>
      </a:lvl6pPr>
      <a:lvl7pPr marL="2893060" algn="l" defTabSz="964565" rtl="0" eaLnBrk="1" latinLnBrk="0" hangingPunct="1">
        <a:defRPr sz="1900" kern="1200">
          <a:solidFill>
            <a:schemeClr val="tx1"/>
          </a:solidFill>
          <a:latin typeface="+mn-lt"/>
          <a:ea typeface="+mn-ea"/>
          <a:cs typeface="+mn-cs"/>
        </a:defRPr>
      </a:lvl7pPr>
      <a:lvl8pPr marL="3375025" algn="l" defTabSz="964565" rtl="0" eaLnBrk="1" latinLnBrk="0" hangingPunct="1">
        <a:defRPr sz="1900" kern="1200">
          <a:solidFill>
            <a:schemeClr val="tx1"/>
          </a:solidFill>
          <a:latin typeface="+mn-lt"/>
          <a:ea typeface="+mn-ea"/>
          <a:cs typeface="+mn-cs"/>
        </a:defRPr>
      </a:lvl8pPr>
      <a:lvl9pPr marL="3857625" algn="l" defTabSz="964565" rtl="0" eaLnBrk="1" latinLnBrk="0" hangingPunct="1">
        <a:defRPr sz="19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41672" y="641637"/>
            <a:ext cx="11569078" cy="744147"/>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41672" y="1571820"/>
            <a:ext cx="11569078" cy="5019193"/>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45469" y="6659353"/>
            <a:ext cx="2847656" cy="334107"/>
          </a:xfrm>
          <a:prstGeom prst="rect">
            <a:avLst/>
          </a:prstGeom>
        </p:spPr>
        <p:txBody>
          <a:bodyPr vert="horz" lIns="91440" tIns="45720" rIns="91440" bIns="45720" rtlCol="0" anchor="ctr">
            <a:normAutofit/>
          </a:bodyPr>
          <a:lstStyle>
            <a:lvl1pPr algn="l">
              <a:defRPr sz="1055"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341094" y="6659353"/>
            <a:ext cx="4176563" cy="334107"/>
          </a:xfrm>
          <a:prstGeom prst="rect">
            <a:avLst/>
          </a:prstGeom>
        </p:spPr>
        <p:txBody>
          <a:bodyPr vert="horz" lIns="91440" tIns="45720" rIns="91440" bIns="45720" rtlCol="0" anchor="ctr">
            <a:normAutofit/>
          </a:bodyPr>
          <a:lstStyle>
            <a:lvl1pPr algn="ctr">
              <a:defRPr sz="1055"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9363094" y="6659353"/>
            <a:ext cx="2847656" cy="334107"/>
          </a:xfrm>
          <a:prstGeom prst="rect">
            <a:avLst/>
          </a:prstGeom>
        </p:spPr>
        <p:txBody>
          <a:bodyPr vert="horz" lIns="91440" tIns="45720" rIns="91440" bIns="45720" rtlCol="0" anchor="ctr">
            <a:normAutofit/>
          </a:bodyPr>
          <a:lstStyle>
            <a:lvl1pPr algn="r">
              <a:defRPr sz="1055"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53" r:id="rId1"/>
    <p:sldLayoutId id="2147483654" r:id="rId2"/>
    <p:sldLayoutId id="2147483655" r:id="rId3"/>
    <p:sldLayoutId id="2147483656" r:id="rId4"/>
    <p:sldLayoutId id="2147483657" r:id="rId5"/>
    <p:sldLayoutId id="2147483658" r:id="rId6"/>
    <p:sldLayoutId id="2147483659" r:id="rId7"/>
    <p:sldLayoutId id="2147483660" r:id="rId8"/>
    <p:sldLayoutId id="2147483661" r:id="rId9"/>
    <p:sldLayoutId id="2147483662" r:id="rId10"/>
    <p:sldLayoutId id="2147483663" r:id="rId11"/>
  </p:sldLayoutIdLst>
  <p:txStyles>
    <p:titleStyle>
      <a:lvl1pPr algn="l" defTabSz="964565" rtl="0" eaLnBrk="1" fontAlgn="auto" latinLnBrk="0" hangingPunct="1">
        <a:lnSpc>
          <a:spcPct val="100000"/>
        </a:lnSpc>
        <a:spcBef>
          <a:spcPct val="0"/>
        </a:spcBef>
        <a:buNone/>
        <a:defRPr sz="3795"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41300" indent="-241300" algn="l" defTabSz="964565" rtl="0" eaLnBrk="1" fontAlgn="auto" latinLnBrk="0" hangingPunct="1">
        <a:lnSpc>
          <a:spcPct val="130000"/>
        </a:lnSpc>
        <a:spcBef>
          <a:spcPts val="0"/>
        </a:spcBef>
        <a:spcAft>
          <a:spcPts val="1000"/>
        </a:spcAft>
        <a:buFont typeface="Arial" panose="020B0604020202020204" pitchFamily="34" charset="0"/>
        <a:buChar char="●"/>
        <a:defRPr sz="19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723265" indent="-241300" algn="l" defTabSz="964565" rtl="0" eaLnBrk="1" fontAlgn="auto" latinLnBrk="0" hangingPunct="1">
        <a:lnSpc>
          <a:spcPct val="120000"/>
        </a:lnSpc>
        <a:spcBef>
          <a:spcPts val="0"/>
        </a:spcBef>
        <a:spcAft>
          <a:spcPts val="600"/>
        </a:spcAft>
        <a:buFont typeface="Arial" panose="020B0604020202020204" pitchFamily="34" charset="0"/>
        <a:buChar char="●"/>
        <a:tabLst>
          <a:tab pos="1697355" algn="l"/>
          <a:tab pos="1697355" algn="l"/>
          <a:tab pos="1697355" algn="l"/>
          <a:tab pos="1697355" algn="l"/>
        </a:tabLst>
        <a:defRPr sz="1685"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205230" indent="-241300" algn="l" defTabSz="964565" rtl="0" eaLnBrk="1" fontAlgn="auto" latinLnBrk="0" hangingPunct="1">
        <a:lnSpc>
          <a:spcPct val="120000"/>
        </a:lnSpc>
        <a:spcBef>
          <a:spcPts val="0"/>
        </a:spcBef>
        <a:spcAft>
          <a:spcPts val="600"/>
        </a:spcAft>
        <a:buFont typeface="Arial" panose="020B0604020202020204" pitchFamily="34" charset="0"/>
        <a:buChar char="●"/>
        <a:defRPr sz="1685"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87830" indent="-241300" algn="l" defTabSz="964565" rtl="0" eaLnBrk="1" fontAlgn="auto" latinLnBrk="0" hangingPunct="1">
        <a:lnSpc>
          <a:spcPct val="120000"/>
        </a:lnSpc>
        <a:spcBef>
          <a:spcPts val="0"/>
        </a:spcBef>
        <a:spcAft>
          <a:spcPts val="300"/>
        </a:spcAft>
        <a:buFont typeface="Wingdings" panose="05000000000000000000" charset="0"/>
        <a:buChar char=""/>
        <a:defRPr sz="1475"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169795" indent="-241300" algn="l" defTabSz="964565" rtl="0" eaLnBrk="1" fontAlgn="auto" latinLnBrk="0" hangingPunct="1">
        <a:lnSpc>
          <a:spcPct val="120000"/>
        </a:lnSpc>
        <a:spcBef>
          <a:spcPts val="0"/>
        </a:spcBef>
        <a:spcAft>
          <a:spcPts val="300"/>
        </a:spcAft>
        <a:buFont typeface="Arial" panose="020B0604020202020204" pitchFamily="34" charset="0"/>
        <a:buChar char="•"/>
        <a:defRPr sz="1475"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651760" indent="-241300" algn="l" defTabSz="964565" rtl="0" eaLnBrk="1" latinLnBrk="0" hangingPunct="1">
        <a:lnSpc>
          <a:spcPct val="90000"/>
        </a:lnSpc>
        <a:spcBef>
          <a:spcPct val="106000"/>
        </a:spcBef>
        <a:buFont typeface="Arial" panose="020B0604020202020204" pitchFamily="34" charset="0"/>
        <a:buChar char="•"/>
        <a:defRPr sz="1900" kern="1200">
          <a:solidFill>
            <a:schemeClr val="tx1"/>
          </a:solidFill>
          <a:latin typeface="+mn-lt"/>
          <a:ea typeface="+mn-ea"/>
          <a:cs typeface="+mn-cs"/>
        </a:defRPr>
      </a:lvl6pPr>
      <a:lvl7pPr marL="3134360" indent="-241300" algn="l" defTabSz="964565" rtl="0" eaLnBrk="1" latinLnBrk="0" hangingPunct="1">
        <a:lnSpc>
          <a:spcPct val="90000"/>
        </a:lnSpc>
        <a:spcBef>
          <a:spcPct val="106000"/>
        </a:spcBef>
        <a:buFont typeface="Arial" panose="020B0604020202020204" pitchFamily="34" charset="0"/>
        <a:buChar char="•"/>
        <a:defRPr sz="1900" kern="1200">
          <a:solidFill>
            <a:schemeClr val="tx1"/>
          </a:solidFill>
          <a:latin typeface="+mn-lt"/>
          <a:ea typeface="+mn-ea"/>
          <a:cs typeface="+mn-cs"/>
        </a:defRPr>
      </a:lvl7pPr>
      <a:lvl8pPr marL="3616325" indent="-241300" algn="l" defTabSz="964565" rtl="0" eaLnBrk="1" latinLnBrk="0" hangingPunct="1">
        <a:lnSpc>
          <a:spcPct val="90000"/>
        </a:lnSpc>
        <a:spcBef>
          <a:spcPct val="106000"/>
        </a:spcBef>
        <a:buFont typeface="Arial" panose="020B0604020202020204" pitchFamily="34" charset="0"/>
        <a:buChar char="•"/>
        <a:defRPr sz="1900" kern="1200">
          <a:solidFill>
            <a:schemeClr val="tx1"/>
          </a:solidFill>
          <a:latin typeface="+mn-lt"/>
          <a:ea typeface="+mn-ea"/>
          <a:cs typeface="+mn-cs"/>
        </a:defRPr>
      </a:lvl8pPr>
      <a:lvl9pPr marL="4098290" indent="-241300" algn="l" defTabSz="964565" rtl="0" eaLnBrk="1" latinLnBrk="0" hangingPunct="1">
        <a:lnSpc>
          <a:spcPct val="90000"/>
        </a:lnSpc>
        <a:spcBef>
          <a:spcPct val="106000"/>
        </a:spcBef>
        <a:buFont typeface="Arial" panose="020B0604020202020204" pitchFamily="34" charset="0"/>
        <a:buChar char="•"/>
        <a:defRPr sz="1900" kern="1200">
          <a:solidFill>
            <a:schemeClr val="tx1"/>
          </a:solidFill>
          <a:latin typeface="+mn-lt"/>
          <a:ea typeface="+mn-ea"/>
          <a:cs typeface="+mn-cs"/>
        </a:defRPr>
      </a:lvl9pPr>
    </p:bodyStyle>
    <p:otherStyle>
      <a:defPPr>
        <a:defRPr lang="zh-CN"/>
      </a:defPPr>
      <a:lvl1pPr marL="0" algn="l" defTabSz="964565" rtl="0" eaLnBrk="1" latinLnBrk="0" hangingPunct="1">
        <a:defRPr sz="1900" kern="1200">
          <a:solidFill>
            <a:schemeClr val="tx1"/>
          </a:solidFill>
          <a:latin typeface="+mn-lt"/>
          <a:ea typeface="+mn-ea"/>
          <a:cs typeface="+mn-cs"/>
        </a:defRPr>
      </a:lvl1pPr>
      <a:lvl2pPr marL="481965" algn="l" defTabSz="964565" rtl="0" eaLnBrk="1" latinLnBrk="0" hangingPunct="1">
        <a:defRPr sz="1900" kern="1200">
          <a:solidFill>
            <a:schemeClr val="tx1"/>
          </a:solidFill>
          <a:latin typeface="+mn-lt"/>
          <a:ea typeface="+mn-ea"/>
          <a:cs typeface="+mn-cs"/>
        </a:defRPr>
      </a:lvl2pPr>
      <a:lvl3pPr marL="964565" algn="l" defTabSz="964565" rtl="0" eaLnBrk="1" latinLnBrk="0" hangingPunct="1">
        <a:defRPr sz="1900" kern="1200">
          <a:solidFill>
            <a:schemeClr val="tx1"/>
          </a:solidFill>
          <a:latin typeface="+mn-lt"/>
          <a:ea typeface="+mn-ea"/>
          <a:cs typeface="+mn-cs"/>
        </a:defRPr>
      </a:lvl3pPr>
      <a:lvl4pPr marL="1446530" algn="l" defTabSz="964565" rtl="0" eaLnBrk="1" latinLnBrk="0" hangingPunct="1">
        <a:defRPr sz="1900" kern="1200">
          <a:solidFill>
            <a:schemeClr val="tx1"/>
          </a:solidFill>
          <a:latin typeface="+mn-lt"/>
          <a:ea typeface="+mn-ea"/>
          <a:cs typeface="+mn-cs"/>
        </a:defRPr>
      </a:lvl4pPr>
      <a:lvl5pPr marL="1928495" algn="l" defTabSz="964565" rtl="0" eaLnBrk="1" latinLnBrk="0" hangingPunct="1">
        <a:defRPr sz="1900" kern="1200">
          <a:solidFill>
            <a:schemeClr val="tx1"/>
          </a:solidFill>
          <a:latin typeface="+mn-lt"/>
          <a:ea typeface="+mn-ea"/>
          <a:cs typeface="+mn-cs"/>
        </a:defRPr>
      </a:lvl5pPr>
      <a:lvl6pPr marL="2411095" algn="l" defTabSz="964565" rtl="0" eaLnBrk="1" latinLnBrk="0" hangingPunct="1">
        <a:defRPr sz="1900" kern="1200">
          <a:solidFill>
            <a:schemeClr val="tx1"/>
          </a:solidFill>
          <a:latin typeface="+mn-lt"/>
          <a:ea typeface="+mn-ea"/>
          <a:cs typeface="+mn-cs"/>
        </a:defRPr>
      </a:lvl6pPr>
      <a:lvl7pPr marL="2893060" algn="l" defTabSz="964565" rtl="0" eaLnBrk="1" latinLnBrk="0" hangingPunct="1">
        <a:defRPr sz="1900" kern="1200">
          <a:solidFill>
            <a:schemeClr val="tx1"/>
          </a:solidFill>
          <a:latin typeface="+mn-lt"/>
          <a:ea typeface="+mn-ea"/>
          <a:cs typeface="+mn-cs"/>
        </a:defRPr>
      </a:lvl7pPr>
      <a:lvl8pPr marL="3375025" algn="l" defTabSz="964565" rtl="0" eaLnBrk="1" latinLnBrk="0" hangingPunct="1">
        <a:defRPr sz="1900" kern="1200">
          <a:solidFill>
            <a:schemeClr val="tx1"/>
          </a:solidFill>
          <a:latin typeface="+mn-lt"/>
          <a:ea typeface="+mn-ea"/>
          <a:cs typeface="+mn-cs"/>
        </a:defRPr>
      </a:lvl8pPr>
      <a:lvl9pPr marL="3857625" algn="l" defTabSz="964565"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notesSlide" Target="../notesSlides/notesSlide1.xml"/><Relationship Id="rId8" Type="http://schemas.openxmlformats.org/officeDocument/2006/relationships/slideLayout" Target="../slideLayouts/slideLayout1.xml"/><Relationship Id="rId7" Type="http://schemas.openxmlformats.org/officeDocument/2006/relationships/image" Target="../media/image1.jpeg"/><Relationship Id="rId6" Type="http://schemas.openxmlformats.org/officeDocument/2006/relationships/image" Target="../media/image3.png"/><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7.png"/><Relationship Id="rId2" Type="http://schemas.microsoft.com/office/2007/relationships/media" Target="../media/media1.mp3"/><Relationship Id="rId1" Type="http://schemas.openxmlformats.org/officeDocument/2006/relationships/audio" Target="../media/media1.mp3"/></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image" Target="../media/image18.jpe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1.xml"/><Relationship Id="rId2" Type="http://schemas.openxmlformats.org/officeDocument/2006/relationships/image" Target="../media/image20.jpeg"/><Relationship Id="rId1" Type="http://schemas.openxmlformats.org/officeDocument/2006/relationships/image" Target="../media/image19.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image" Target="../media/image21.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image" Target="../media/image22.jpeg"/></Relationships>
</file>

<file path=ppt/slides/_rels/slide14.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2.xml"/><Relationship Id="rId3" Type="http://schemas.openxmlformats.org/officeDocument/2006/relationships/tags" Target="../tags/tag84.xml"/><Relationship Id="rId2" Type="http://schemas.openxmlformats.org/officeDocument/2006/relationships/tags" Target="../tags/tag83.xml"/><Relationship Id="rId1" Type="http://schemas.openxmlformats.org/officeDocument/2006/relationships/tags" Target="../tags/tag8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xml"/><Relationship Id="rId1" Type="http://schemas.openxmlformats.org/officeDocument/2006/relationships/image" Target="../media/image23.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xml"/><Relationship Id="rId1" Type="http://schemas.openxmlformats.org/officeDocument/2006/relationships/image" Target="../media/image24.jpe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xml"/><Relationship Id="rId1" Type="http://schemas.openxmlformats.org/officeDocument/2006/relationships/image" Target="../media/image5.png"/></Relationships>
</file>

<file path=ppt/slides/_rels/slide2.xml.rels><?xml version="1.0" encoding="UTF-8" standalone="yes"?>
<Relationships xmlns="http://schemas.openxmlformats.org/package/2006/relationships"><Relationship Id="rId9" Type="http://schemas.openxmlformats.org/officeDocument/2006/relationships/tags" Target="../tags/tag66.xml"/><Relationship Id="rId8" Type="http://schemas.openxmlformats.org/officeDocument/2006/relationships/tags" Target="../tags/tag65.xml"/><Relationship Id="rId7" Type="http://schemas.openxmlformats.org/officeDocument/2006/relationships/tags" Target="../tags/tag64.xml"/><Relationship Id="rId6" Type="http://schemas.openxmlformats.org/officeDocument/2006/relationships/tags" Target="../tags/tag63.xml"/><Relationship Id="rId5" Type="http://schemas.openxmlformats.org/officeDocument/2006/relationships/tags" Target="../tags/tag62.xml"/><Relationship Id="rId4" Type="http://schemas.openxmlformats.org/officeDocument/2006/relationships/tags" Target="../tags/tag61.xml"/><Relationship Id="rId3" Type="http://schemas.openxmlformats.org/officeDocument/2006/relationships/tags" Target="../tags/tag60.xml"/><Relationship Id="rId21" Type="http://schemas.openxmlformats.org/officeDocument/2006/relationships/notesSlide" Target="../notesSlides/notesSlide2.xml"/><Relationship Id="rId20" Type="http://schemas.openxmlformats.org/officeDocument/2006/relationships/slideLayout" Target="../slideLayouts/slideLayout1.xml"/><Relationship Id="rId2" Type="http://schemas.openxmlformats.org/officeDocument/2006/relationships/tags" Target="../tags/tag59.xml"/><Relationship Id="rId19" Type="http://schemas.openxmlformats.org/officeDocument/2006/relationships/tags" Target="../tags/tag76.xml"/><Relationship Id="rId18" Type="http://schemas.openxmlformats.org/officeDocument/2006/relationships/tags" Target="../tags/tag75.xml"/><Relationship Id="rId17" Type="http://schemas.openxmlformats.org/officeDocument/2006/relationships/tags" Target="../tags/tag74.xml"/><Relationship Id="rId16" Type="http://schemas.openxmlformats.org/officeDocument/2006/relationships/tags" Target="../tags/tag73.xml"/><Relationship Id="rId15" Type="http://schemas.openxmlformats.org/officeDocument/2006/relationships/tags" Target="../tags/tag72.xml"/><Relationship Id="rId14" Type="http://schemas.openxmlformats.org/officeDocument/2006/relationships/tags" Target="../tags/tag71.xml"/><Relationship Id="rId13" Type="http://schemas.openxmlformats.org/officeDocument/2006/relationships/tags" Target="../tags/tag70.xml"/><Relationship Id="rId12" Type="http://schemas.openxmlformats.org/officeDocument/2006/relationships/tags" Target="../tags/tag69.xml"/><Relationship Id="rId11" Type="http://schemas.openxmlformats.org/officeDocument/2006/relationships/tags" Target="../tags/tag68.xml"/><Relationship Id="rId10" Type="http://schemas.openxmlformats.org/officeDocument/2006/relationships/tags" Target="../tags/tag67.xml"/><Relationship Id="rId1" Type="http://schemas.openxmlformats.org/officeDocument/2006/relationships/image" Target="../media/image1.jpeg"/></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2.xml"/><Relationship Id="rId2" Type="http://schemas.openxmlformats.org/officeDocument/2006/relationships/tags" Target="../tags/tag86.xml"/><Relationship Id="rId1" Type="http://schemas.openxmlformats.org/officeDocument/2006/relationships/tags" Target="../tags/tag85.xml"/></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1.xml"/><Relationship Id="rId2" Type="http://schemas.openxmlformats.org/officeDocument/2006/relationships/image" Target="../media/image3.png"/><Relationship Id="rId1" Type="http://schemas.openxmlformats.org/officeDocument/2006/relationships/tags" Target="../tags/tag8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xml"/><Relationship Id="rId1" Type="http://schemas.openxmlformats.org/officeDocument/2006/relationships/image" Target="../media/image25.jpe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xml"/><Relationship Id="rId1" Type="http://schemas.openxmlformats.org/officeDocument/2006/relationships/image" Target="../media/image26.jpe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xml"/><Relationship Id="rId1" Type="http://schemas.openxmlformats.org/officeDocument/2006/relationships/image" Target="../media/image27.jpe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xml"/><Relationship Id="rId1" Type="http://schemas.openxmlformats.org/officeDocument/2006/relationships/image" Target="../media/image28.jpe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xml"/><Relationship Id="rId1" Type="http://schemas.openxmlformats.org/officeDocument/2006/relationships/image" Target="../media/image29.jpe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xml"/><Relationship Id="rId1" Type="http://schemas.openxmlformats.org/officeDocument/2006/relationships/image" Target="../media/image30.jpe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xml"/><Relationship Id="rId1" Type="http://schemas.openxmlformats.org/officeDocument/2006/relationships/image" Target="../media/image31.jpeg"/></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2.xml"/><Relationship Id="rId3" Type="http://schemas.openxmlformats.org/officeDocument/2006/relationships/tags" Target="../tags/tag79.xml"/><Relationship Id="rId2" Type="http://schemas.openxmlformats.org/officeDocument/2006/relationships/tags" Target="../tags/tag78.xml"/><Relationship Id="rId1" Type="http://schemas.openxmlformats.org/officeDocument/2006/relationships/tags" Target="../tags/tag77.xml"/></Relationships>
</file>

<file path=ppt/slides/_rels/slide30.xml.rels><?xml version="1.0" encoding="UTF-8" standalone="yes"?>
<Relationships xmlns="http://schemas.openxmlformats.org/package/2006/relationships"><Relationship Id="rId4" Type="http://schemas.openxmlformats.org/officeDocument/2006/relationships/notesSlide" Target="../notesSlides/notesSlide30.xml"/><Relationship Id="rId3" Type="http://schemas.openxmlformats.org/officeDocument/2006/relationships/slideLayout" Target="../slideLayouts/slideLayout1.xml"/><Relationship Id="rId2" Type="http://schemas.openxmlformats.org/officeDocument/2006/relationships/image" Target="../media/image33.jpeg"/><Relationship Id="rId1" Type="http://schemas.openxmlformats.org/officeDocument/2006/relationships/image" Target="../media/image32.jpe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4" Type="http://schemas.openxmlformats.org/officeDocument/2006/relationships/notesSlide" Target="../notesSlides/notesSlide32.xml"/><Relationship Id="rId3" Type="http://schemas.openxmlformats.org/officeDocument/2006/relationships/slideLayout" Target="../slideLayouts/slideLayout2.xml"/><Relationship Id="rId2" Type="http://schemas.openxmlformats.org/officeDocument/2006/relationships/tags" Target="../tags/tag89.xml"/><Relationship Id="rId1" Type="http://schemas.openxmlformats.org/officeDocument/2006/relationships/tags" Target="../tags/tag88.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1.xml"/><Relationship Id="rId1" Type="http://schemas.openxmlformats.org/officeDocument/2006/relationships/image" Target="../media/image34.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xml"/><Relationship Id="rId1" Type="http://schemas.openxmlformats.org/officeDocument/2006/relationships/image" Target="../media/image35.jpe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1.xml"/><Relationship Id="rId1" Type="http://schemas.openxmlformats.org/officeDocument/2006/relationships/image" Target="../media/image36.jpe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xml"/><Relationship Id="rId1" Type="http://schemas.openxmlformats.org/officeDocument/2006/relationships/image" Target="../media/image37.jpe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1.xml"/><Relationship Id="rId2" Type="http://schemas.openxmlformats.org/officeDocument/2006/relationships/tags" Target="../tags/tag81.xml"/><Relationship Id="rId1" Type="http://schemas.openxmlformats.org/officeDocument/2006/relationships/tags" Target="../tags/tag80.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5" Type="http://schemas.openxmlformats.org/officeDocument/2006/relationships/notesSlide" Target="../notesSlides/notesSlide41.xml"/><Relationship Id="rId4" Type="http://schemas.openxmlformats.org/officeDocument/2006/relationships/slideLayout" Target="../slideLayouts/slideLayout2.xml"/><Relationship Id="rId3" Type="http://schemas.openxmlformats.org/officeDocument/2006/relationships/tags" Target="../tags/tag92.xml"/><Relationship Id="rId2" Type="http://schemas.openxmlformats.org/officeDocument/2006/relationships/tags" Target="../tags/tag91.xml"/><Relationship Id="rId1" Type="http://schemas.openxmlformats.org/officeDocument/2006/relationships/tags" Target="../tags/tag90.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1.xml"/><Relationship Id="rId1" Type="http://schemas.openxmlformats.org/officeDocument/2006/relationships/image" Target="../media/image38.jpeg"/></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1.xml"/><Relationship Id="rId1" Type="http://schemas.openxmlformats.org/officeDocument/2006/relationships/image" Target="../media/image39.jpeg"/></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1.xml"/><Relationship Id="rId1" Type="http://schemas.openxmlformats.org/officeDocument/2006/relationships/image" Target="../media/image40.jpeg"/></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1.xml"/><Relationship Id="rId1" Type="http://schemas.openxmlformats.org/officeDocument/2006/relationships/image" Target="../media/image41.jpeg"/></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1.xml"/><Relationship Id="rId1" Type="http://schemas.openxmlformats.org/officeDocument/2006/relationships/image" Target="../media/image42.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image" Target="../media/image8.jpeg"/></Relationships>
</file>

<file path=ppt/slides/_rels/slide50.xml.rels><?xml version="1.0" encoding="UTF-8" standalone="yes"?>
<Relationships xmlns="http://schemas.openxmlformats.org/package/2006/relationships"><Relationship Id="rId4" Type="http://schemas.openxmlformats.org/officeDocument/2006/relationships/notesSlide" Target="../notesSlides/notesSlide50.xml"/><Relationship Id="rId3" Type="http://schemas.openxmlformats.org/officeDocument/2006/relationships/slideLayout" Target="../slideLayouts/slideLayout1.xml"/><Relationship Id="rId2" Type="http://schemas.openxmlformats.org/officeDocument/2006/relationships/image" Target="../media/image44.jpeg"/><Relationship Id="rId1" Type="http://schemas.openxmlformats.org/officeDocument/2006/relationships/image" Target="../media/image43.jpeg"/></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1.xml"/><Relationship Id="rId1" Type="http://schemas.openxmlformats.org/officeDocument/2006/relationships/image" Target="../media/image45.png"/></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1.xml"/><Relationship Id="rId1" Type="http://schemas.openxmlformats.org/officeDocument/2006/relationships/image" Target="../media/image46.png"/></Relationships>
</file>

<file path=ppt/slides/_rels/slide54.xml.rels><?xml version="1.0" encoding="UTF-8" standalone="yes"?>
<Relationships xmlns="http://schemas.openxmlformats.org/package/2006/relationships"><Relationship Id="rId4" Type="http://schemas.openxmlformats.org/officeDocument/2006/relationships/notesSlide" Target="../notesSlides/notesSlide54.xml"/><Relationship Id="rId3" Type="http://schemas.openxmlformats.org/officeDocument/2006/relationships/slideLayout" Target="../slideLayouts/slideLayout2.xml"/><Relationship Id="rId2" Type="http://schemas.openxmlformats.org/officeDocument/2006/relationships/tags" Target="../tags/tag94.xml"/><Relationship Id="rId1" Type="http://schemas.openxmlformats.org/officeDocument/2006/relationships/tags" Target="../tags/tag93.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1.xml"/><Relationship Id="rId1" Type="http://schemas.openxmlformats.org/officeDocument/2006/relationships/image" Target="../media/image47.jpeg"/></Relationships>
</file>

<file path=ppt/slides/_rels/slide56.xml.rels><?xml version="1.0" encoding="UTF-8" standalone="yes"?>
<Relationships xmlns="http://schemas.openxmlformats.org/package/2006/relationships"><Relationship Id="rId5" Type="http://schemas.openxmlformats.org/officeDocument/2006/relationships/notesSlide" Target="../notesSlides/notesSlide56.xml"/><Relationship Id="rId4" Type="http://schemas.openxmlformats.org/officeDocument/2006/relationships/slideLayout" Target="../slideLayouts/slideLayout1.xml"/><Relationship Id="rId3" Type="http://schemas.openxmlformats.org/officeDocument/2006/relationships/image" Target="../media/image50.jpeg"/><Relationship Id="rId2" Type="http://schemas.openxmlformats.org/officeDocument/2006/relationships/image" Target="../media/image49.png"/><Relationship Id="rId1" Type="http://schemas.openxmlformats.org/officeDocument/2006/relationships/image" Target="../media/image48.jpeg"/></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1.xml"/><Relationship Id="rId1" Type="http://schemas.openxmlformats.org/officeDocument/2006/relationships/image" Target="../media/image51.jpeg"/></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1.xml"/><Relationship Id="rId1" Type="http://schemas.openxmlformats.org/officeDocument/2006/relationships/image" Target="../media/image52.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60.xml.rels><?xml version="1.0" encoding="UTF-8" standalone="yes"?>
<Relationships xmlns="http://schemas.openxmlformats.org/package/2006/relationships"><Relationship Id="rId4" Type="http://schemas.openxmlformats.org/officeDocument/2006/relationships/notesSlide" Target="../notesSlides/notesSlide60.xml"/><Relationship Id="rId3" Type="http://schemas.openxmlformats.org/officeDocument/2006/relationships/slideLayout" Target="../slideLayouts/slideLayout2.xml"/><Relationship Id="rId2" Type="http://schemas.openxmlformats.org/officeDocument/2006/relationships/tags" Target="../tags/tag96.xml"/><Relationship Id="rId1" Type="http://schemas.openxmlformats.org/officeDocument/2006/relationships/tags" Target="../tags/tag95.xm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1.xml"/><Relationship Id="rId1" Type="http://schemas.openxmlformats.org/officeDocument/2006/relationships/image" Target="../media/image53.jpeg"/></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1.xml"/><Relationship Id="rId1" Type="http://schemas.openxmlformats.org/officeDocument/2006/relationships/image" Target="../media/image34.png"/></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1.xml"/><Relationship Id="rId1" Type="http://schemas.openxmlformats.org/officeDocument/2006/relationships/image" Target="../media/image54.jpeg"/></Relationships>
</file>

<file path=ppt/slides/_rels/slide64.xml.rels><?xml version="1.0" encoding="UTF-8" standalone="yes"?>
<Relationships xmlns="http://schemas.openxmlformats.org/package/2006/relationships"><Relationship Id="rId4" Type="http://schemas.openxmlformats.org/officeDocument/2006/relationships/notesSlide" Target="../notesSlides/notesSlide64.xml"/><Relationship Id="rId3" Type="http://schemas.openxmlformats.org/officeDocument/2006/relationships/slideLayout" Target="../slideLayouts/slideLayout2.xml"/><Relationship Id="rId2" Type="http://schemas.openxmlformats.org/officeDocument/2006/relationships/tags" Target="../tags/tag98.xml"/><Relationship Id="rId1" Type="http://schemas.openxmlformats.org/officeDocument/2006/relationships/tags" Target="../tags/tag97.xml"/></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1.xml"/><Relationship Id="rId1" Type="http://schemas.openxmlformats.org/officeDocument/2006/relationships/image" Target="../media/image55.png"/></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1.xml"/><Relationship Id="rId1" Type="http://schemas.openxmlformats.org/officeDocument/2006/relationships/image" Target="../media/image56.jpeg"/></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1.xml"/><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10.jpeg"/></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70.xml"/><Relationship Id="rId2" Type="http://schemas.openxmlformats.org/officeDocument/2006/relationships/slideLayout" Target="../slideLayouts/slideLayout1.xml"/><Relationship Id="rId1" Type="http://schemas.openxmlformats.org/officeDocument/2006/relationships/image" Target="../media/image57.jpeg"/></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72.xml"/><Relationship Id="rId2" Type="http://schemas.openxmlformats.org/officeDocument/2006/relationships/slideLayout" Target="../slideLayouts/slideLayout1.xml"/><Relationship Id="rId1" Type="http://schemas.openxmlformats.org/officeDocument/2006/relationships/image" Target="../media/image22.jpeg"/></Relationships>
</file>

<file path=ppt/slides/_rels/slide73.xml.rels><?xml version="1.0" encoding="UTF-8" standalone="yes"?>
<Relationships xmlns="http://schemas.openxmlformats.org/package/2006/relationships"><Relationship Id="rId3" Type="http://schemas.openxmlformats.org/officeDocument/2006/relationships/notesSlide" Target="../notesSlides/notesSlide73.xml"/><Relationship Id="rId2" Type="http://schemas.openxmlformats.org/officeDocument/2006/relationships/slideLayout" Target="../slideLayouts/slideLayout1.xml"/><Relationship Id="rId1" Type="http://schemas.openxmlformats.org/officeDocument/2006/relationships/image" Target="../media/image22.jpeg"/></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74.xml"/><Relationship Id="rId2" Type="http://schemas.openxmlformats.org/officeDocument/2006/relationships/slideLayout" Target="../slideLayouts/slideLayout1.xml"/><Relationship Id="rId1" Type="http://schemas.openxmlformats.org/officeDocument/2006/relationships/image" Target="../media/image58.jpeg"/></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75.xml"/><Relationship Id="rId2" Type="http://schemas.openxmlformats.org/officeDocument/2006/relationships/slideLayout" Target="../slideLayouts/slideLayout1.xml"/><Relationship Id="rId1" Type="http://schemas.openxmlformats.org/officeDocument/2006/relationships/image" Target="../media/image59.jpeg"/></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1.xml"/><Relationship Id="rId2" Type="http://schemas.openxmlformats.org/officeDocument/2006/relationships/image" Target="../media/image14.jpeg"/><Relationship Id="rId1" Type="http://schemas.openxmlformats.org/officeDocument/2006/relationships/image" Target="../media/image13.jpeg"/></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1.xml"/><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image" Target="../media/image1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uld This Be Love">
            <a:hlinkClick r:id="" action="ppaction://media"/>
          </p:cNvPr>
          <p:cNvPicPr>
            <a:picLocks noChangeAspect="1"/>
          </p:cNvPicPr>
          <p:nvPr>
            <a:videoFile r:link="rId1"/>
            <p:extLst>
              <p:ext uri="{DAA4B4D4-6D71-4841-9C94-3DE7FCFB9230}">
                <p14:media xmlns:p14="http://schemas.microsoft.com/office/powerpoint/2010/main" r:embed="rId2"/>
              </p:ext>
            </p:extLst>
          </p:nvPr>
        </p:nvPicPr>
        <p:blipFill>
          <a:blip r:embed="rId3" cstate="print"/>
          <a:stretch>
            <a:fillRect/>
          </a:stretch>
        </p:blipFill>
        <p:spPr>
          <a:xfrm>
            <a:off x="6124575" y="-1064195"/>
            <a:ext cx="609600" cy="609600"/>
          </a:xfrm>
          <a:prstGeom prst="rect">
            <a:avLst/>
          </a:prstGeom>
        </p:spPr>
      </p:pic>
      <p:pic>
        <p:nvPicPr>
          <p:cNvPr id="13" name="图片 12"/>
          <p:cNvPicPr>
            <a:picLocks noChangeAspect="1"/>
          </p:cNvPicPr>
          <p:nvPr/>
        </p:nvPicPr>
        <p:blipFill rotWithShape="1">
          <a:blip r:embed="rId4" cstate="print">
            <a:extLst>
              <a:ext uri="{28A0092B-C50C-407E-A947-70E740481C1C}">
                <a14:useLocalDpi xmlns:a14="http://schemas.microsoft.com/office/drawing/2010/main" val="0"/>
              </a:ext>
            </a:extLst>
          </a:blip>
          <a:srcRect t="55459" r="72315" b="19420"/>
          <a:stretch>
            <a:fillRect/>
          </a:stretch>
        </p:blipFill>
        <p:spPr>
          <a:xfrm>
            <a:off x="-312497" y="2905680"/>
            <a:ext cx="2395076" cy="3259205"/>
          </a:xfrm>
          <a:prstGeom prst="rect">
            <a:avLst/>
          </a:prstGeom>
        </p:spPr>
      </p:pic>
      <p:pic>
        <p:nvPicPr>
          <p:cNvPr id="14" name="图片 13"/>
          <p:cNvPicPr>
            <a:picLocks noChangeAspect="1"/>
          </p:cNvPicPr>
          <p:nvPr/>
        </p:nvPicPr>
        <p:blipFill rotWithShape="1">
          <a:blip r:embed="rId5" cstate="print">
            <a:extLst>
              <a:ext uri="{28A0092B-C50C-407E-A947-70E740481C1C}">
                <a14:useLocalDpi xmlns:a14="http://schemas.microsoft.com/office/drawing/2010/main" val="0"/>
              </a:ext>
            </a:extLst>
          </a:blip>
          <a:srcRect l="76082" t="59517" b="3188"/>
          <a:stretch>
            <a:fillRect/>
          </a:stretch>
        </p:blipFill>
        <p:spPr>
          <a:xfrm>
            <a:off x="11370310" y="-209495"/>
            <a:ext cx="1332273" cy="3115486"/>
          </a:xfrm>
          <a:prstGeom prst="rect">
            <a:avLst/>
          </a:prstGeom>
        </p:spPr>
      </p:pic>
      <p:pic>
        <p:nvPicPr>
          <p:cNvPr id="18" name="图片 17"/>
          <p:cNvPicPr>
            <a:picLocks noChangeAspect="1"/>
          </p:cNvPicPr>
          <p:nvPr/>
        </p:nvPicPr>
        <p:blipFill rotWithShape="1">
          <a:blip r:embed="rId6" cstate="print">
            <a:extLst>
              <a:ext uri="{28A0092B-C50C-407E-A947-70E740481C1C}">
                <a14:useLocalDpi xmlns:a14="http://schemas.microsoft.com/office/drawing/2010/main" val="0"/>
              </a:ext>
            </a:extLst>
          </a:blip>
          <a:srcRect t="44058" b="42029"/>
          <a:stretch>
            <a:fillRect/>
          </a:stretch>
        </p:blipFill>
        <p:spPr>
          <a:xfrm>
            <a:off x="4802136" y="5966558"/>
            <a:ext cx="6380213" cy="1266091"/>
          </a:xfrm>
          <a:prstGeom prst="rect">
            <a:avLst/>
          </a:prstGeom>
        </p:spPr>
      </p:pic>
      <p:pic>
        <p:nvPicPr>
          <p:cNvPr id="24" name="图片 2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5400000">
            <a:off x="2813050" y="-2813050"/>
            <a:ext cx="7232650" cy="12858750"/>
          </a:xfrm>
          <a:prstGeom prst="rect">
            <a:avLst/>
          </a:prstGeom>
        </p:spPr>
      </p:pic>
      <p:sp>
        <p:nvSpPr>
          <p:cNvPr id="20" name="矩形 259"/>
          <p:cNvSpPr>
            <a:spLocks noChangeArrowheads="1"/>
          </p:cNvSpPr>
          <p:nvPr/>
        </p:nvSpPr>
        <p:spPr bwMode="auto">
          <a:xfrm>
            <a:off x="1652270" y="840740"/>
            <a:ext cx="3529965" cy="10153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6600" b="1" dirty="0" smtClean="0">
                <a:solidFill>
                  <a:schemeClr val="accent1">
                    <a:lumMod val="75000"/>
                  </a:schemeClr>
                </a:solidFill>
                <a:latin typeface="Arial" panose="020B0604020202020204" pitchFamily="34" charset="0"/>
                <a:cs typeface="Arial" panose="020B0604020202020204" pitchFamily="34" charset="0"/>
              </a:rPr>
              <a:t>音乐鉴赏</a:t>
            </a:r>
            <a:endParaRPr lang="en-US" altLang="zh-CN" sz="6600" b="1" dirty="0">
              <a:solidFill>
                <a:schemeClr val="accent1">
                  <a:lumMod val="75000"/>
                </a:schemeClr>
              </a:solidFill>
              <a:latin typeface="Arial" panose="020B0604020202020204" pitchFamily="34" charset="0"/>
              <a:cs typeface="Arial" panose="020B0604020202020204" pitchFamily="34" charset="0"/>
            </a:endParaRPr>
          </a:p>
        </p:txBody>
      </p:sp>
      <p:sp>
        <p:nvSpPr>
          <p:cNvPr id="23" name="文本框 22"/>
          <p:cNvSpPr txBox="1"/>
          <p:nvPr/>
        </p:nvSpPr>
        <p:spPr>
          <a:xfrm>
            <a:off x="3870960" y="3115945"/>
            <a:ext cx="6914515" cy="1753235"/>
          </a:xfrm>
          <a:prstGeom prst="rect">
            <a:avLst/>
          </a:prstGeom>
          <a:noFill/>
        </p:spPr>
        <p:txBody>
          <a:bodyPr wrap="square" rtlCol="0">
            <a:spAutoFit/>
          </a:bodyPr>
          <a:lstStyle/>
          <a:p>
            <a:r>
              <a:rPr lang="zh-CN" altLang="en-US" sz="5400" b="1" dirty="0" smtClean="0">
                <a:latin typeface="黑体" panose="02010609060101010101" charset="-122"/>
                <a:ea typeface="黑体" panose="02010609060101010101" charset="-122"/>
                <a:cs typeface="Arial" panose="020B0604020202020204" pitchFamily="34" charset="0"/>
                <a:sym typeface="+mn-ea"/>
              </a:rPr>
              <a:t>第三章</a:t>
            </a:r>
            <a:endParaRPr lang="zh-CN" altLang="en-US" sz="5400" b="1" dirty="0" smtClean="0">
              <a:latin typeface="黑体" panose="02010609060101010101" charset="-122"/>
              <a:ea typeface="黑体" panose="02010609060101010101" charset="-122"/>
              <a:cs typeface="Arial" panose="020B0604020202020204" pitchFamily="34" charset="0"/>
              <a:sym typeface="+mn-ea"/>
            </a:endParaRPr>
          </a:p>
          <a:p>
            <a:r>
              <a:rPr lang="zh-CN" altLang="en-US" sz="5400" b="1" dirty="0" smtClean="0">
                <a:latin typeface="黑体" panose="02010609060101010101" charset="-122"/>
                <a:ea typeface="黑体" panose="02010609060101010101" charset="-122"/>
                <a:cs typeface="Arial" panose="020B0604020202020204" pitchFamily="34" charset="0"/>
                <a:sym typeface="+mn-ea"/>
              </a:rPr>
              <a:t>西方各个时期的音乐</a:t>
            </a:r>
            <a:endParaRPr lang="zh-CN" altLang="en-US" sz="5400"/>
          </a:p>
        </p:txBody>
      </p:sp>
      <p:pic>
        <p:nvPicPr>
          <p:cNvPr id="25" name="图片 24"/>
          <p:cNvPicPr>
            <a:picLocks noChangeAspect="1"/>
          </p:cNvPicPr>
          <p:nvPr/>
        </p:nvPicPr>
        <p:blipFill rotWithShape="1">
          <a:blip r:embed="rId4" cstate="print">
            <a:extLst>
              <a:ext uri="{28A0092B-C50C-407E-A947-70E740481C1C}">
                <a14:useLocalDpi xmlns:a14="http://schemas.microsoft.com/office/drawing/2010/main" val="0"/>
              </a:ext>
            </a:extLst>
          </a:blip>
          <a:srcRect t="55459" r="72315" b="19420"/>
          <a:stretch>
            <a:fillRect/>
          </a:stretch>
        </p:blipFill>
        <p:spPr>
          <a:xfrm>
            <a:off x="-312420" y="1438910"/>
            <a:ext cx="3472815" cy="4726305"/>
          </a:xfrm>
          <a:prstGeom prst="rect">
            <a:avLst/>
          </a:prstGeom>
        </p:spPr>
      </p:pic>
      <p:pic>
        <p:nvPicPr>
          <p:cNvPr id="26" name="图片 25"/>
          <p:cNvPicPr>
            <a:picLocks noChangeAspect="1"/>
          </p:cNvPicPr>
          <p:nvPr/>
        </p:nvPicPr>
        <p:blipFill rotWithShape="1">
          <a:blip r:embed="rId5" cstate="print">
            <a:extLst>
              <a:ext uri="{28A0092B-C50C-407E-A947-70E740481C1C}">
                <a14:useLocalDpi xmlns:a14="http://schemas.microsoft.com/office/drawing/2010/main" val="0"/>
              </a:ext>
            </a:extLst>
          </a:blip>
          <a:srcRect l="76082" t="59517" b="3188"/>
          <a:stretch>
            <a:fillRect/>
          </a:stretch>
        </p:blipFill>
        <p:spPr>
          <a:xfrm>
            <a:off x="11370310" y="1144325"/>
            <a:ext cx="1332273" cy="3115486"/>
          </a:xfrm>
          <a:prstGeom prst="rect">
            <a:avLst/>
          </a:prstGeom>
        </p:spPr>
      </p:pic>
      <p:pic>
        <p:nvPicPr>
          <p:cNvPr id="27" name="图片 26"/>
          <p:cNvPicPr>
            <a:picLocks noChangeAspect="1"/>
          </p:cNvPicPr>
          <p:nvPr/>
        </p:nvPicPr>
        <p:blipFill rotWithShape="1">
          <a:blip r:embed="rId6" cstate="print">
            <a:extLst>
              <a:ext uri="{28A0092B-C50C-407E-A947-70E740481C1C}">
                <a14:useLocalDpi xmlns:a14="http://schemas.microsoft.com/office/drawing/2010/main" val="0"/>
              </a:ext>
            </a:extLst>
          </a:blip>
          <a:srcRect t="44058" b="42029"/>
          <a:stretch>
            <a:fillRect/>
          </a:stretch>
        </p:blipFill>
        <p:spPr>
          <a:xfrm>
            <a:off x="5827661" y="5576668"/>
            <a:ext cx="6380213" cy="1266091"/>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nodeType="click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1000"/>
                                        <p:tgtEl>
                                          <p:spTgt spid="13"/>
                                        </p:tgtEl>
                                      </p:cBhvr>
                                    </p:animEffect>
                                    <p:anim calcmode="lin" valueType="num">
                                      <p:cBhvr>
                                        <p:cTn id="12" dur="1000" fill="hold"/>
                                        <p:tgtEl>
                                          <p:spTgt spid="13"/>
                                        </p:tgtEl>
                                        <p:attrNameLst>
                                          <p:attrName>ppt_x</p:attrName>
                                        </p:attrNameLst>
                                      </p:cBhvr>
                                      <p:tavLst>
                                        <p:tav tm="0">
                                          <p:val>
                                            <p:strVal val="#ppt_x"/>
                                          </p:val>
                                        </p:tav>
                                        <p:tav tm="100000">
                                          <p:val>
                                            <p:strVal val="#ppt_x"/>
                                          </p:val>
                                        </p:tav>
                                      </p:tavLst>
                                    </p:anim>
                                    <p:anim calcmode="lin" valueType="num">
                                      <p:cBhvr>
                                        <p:cTn id="13"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14"/>
                                        </p:tgtEl>
                                        <p:attrNameLst>
                                          <p:attrName>style.visibility</p:attrName>
                                        </p:attrNameLst>
                                      </p:cBhvr>
                                      <p:to>
                                        <p:strVal val="visible"/>
                                      </p:to>
                                    </p:set>
                                    <p:anim calcmode="lin" valueType="num">
                                      <p:cBhvr additive="base">
                                        <p:cTn id="18" dur="500" fill="hold"/>
                                        <p:tgtEl>
                                          <p:spTgt spid="14"/>
                                        </p:tgtEl>
                                        <p:attrNameLst>
                                          <p:attrName>ppt_x</p:attrName>
                                        </p:attrNameLst>
                                      </p:cBhvr>
                                      <p:tavLst>
                                        <p:tav tm="0">
                                          <p:val>
                                            <p:strVal val="#ppt_x"/>
                                          </p:val>
                                        </p:tav>
                                        <p:tav tm="100000">
                                          <p:val>
                                            <p:strVal val="#ppt_x"/>
                                          </p:val>
                                        </p:tav>
                                      </p:tavLst>
                                    </p:anim>
                                    <p:anim calcmode="lin" valueType="num">
                                      <p:cBhvr additive="base">
                                        <p:cTn id="19"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barn(inVertical)">
                                      <p:cBhvr>
                                        <p:cTn id="24" dur="500"/>
                                        <p:tgtEl>
                                          <p:spTgt spid="18"/>
                                        </p:tgtEl>
                                      </p:cBhvr>
                                    </p:animEffect>
                                  </p:childTnLst>
                                </p:cTn>
                              </p:par>
                            </p:childTnLst>
                          </p:cTn>
                        </p:par>
                      </p:childTnLst>
                    </p:cTn>
                  </p:par>
                  <p:par>
                    <p:cTn id="25" fill="hold">
                      <p:stCondLst>
                        <p:cond delay="indefinite"/>
                      </p:stCondLst>
                      <p:childTnLst>
                        <p:par>
                          <p:cTn id="26" fill="hold">
                            <p:stCondLst>
                              <p:cond delay="0"/>
                            </p:stCondLst>
                            <p:childTnLst>
                              <p:par>
                                <p:cTn id="27" presetID="41" presetClass="entr" presetSubtype="0" fill="hold" grpId="0" nodeType="clickEffect">
                                  <p:stCondLst>
                                    <p:cond delay="0"/>
                                  </p:stCondLst>
                                  <p:iterate type="lt">
                                    <p:tmPct val="10000"/>
                                  </p:iterate>
                                  <p:childTnLst>
                                    <p:set>
                                      <p:cBhvr>
                                        <p:cTn id="28" dur="1" fill="hold">
                                          <p:stCondLst>
                                            <p:cond delay="0"/>
                                          </p:stCondLst>
                                        </p:cTn>
                                        <p:tgtEl>
                                          <p:spTgt spid="20"/>
                                        </p:tgtEl>
                                        <p:attrNameLst>
                                          <p:attrName>style.visibility</p:attrName>
                                        </p:attrNameLst>
                                      </p:cBhvr>
                                      <p:to>
                                        <p:strVal val="visible"/>
                                      </p:to>
                                    </p:set>
                                    <p:anim calcmode="lin" valueType="num">
                                      <p:cBhvr>
                                        <p:cTn id="29"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20"/>
                                        </p:tgtEl>
                                        <p:attrNameLst>
                                          <p:attrName>ppt_y</p:attrName>
                                        </p:attrNameLst>
                                      </p:cBhvr>
                                      <p:tavLst>
                                        <p:tav tm="0">
                                          <p:val>
                                            <p:strVal val="#ppt_y"/>
                                          </p:val>
                                        </p:tav>
                                        <p:tav tm="100000">
                                          <p:val>
                                            <p:strVal val="#ppt_y"/>
                                          </p:val>
                                        </p:tav>
                                      </p:tavLst>
                                    </p:anim>
                                    <p:anim calcmode="lin" valueType="num">
                                      <p:cBhvr>
                                        <p:cTn id="31"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20"/>
                                        </p:tgtEl>
                                      </p:cBhvr>
                                    </p:animEffect>
                                  </p:childTnLst>
                                </p:cTn>
                              </p:par>
                            </p:childTnLst>
                          </p:cTn>
                        </p:par>
                        <p:par>
                          <p:cTn id="34" fill="hold">
                            <p:stCondLst>
                              <p:cond delay="649"/>
                            </p:stCondLst>
                            <p:childTnLst>
                              <p:par>
                                <p:cTn id="35" presetID="26" presetClass="emph" presetSubtype="0" fill="hold" grpId="1" nodeType="afterEffect">
                                  <p:stCondLst>
                                    <p:cond delay="0"/>
                                  </p:stCondLst>
                                  <p:iterate type="lt">
                                    <p:tmPct val="0"/>
                                  </p:iterate>
                                  <p:childTnLst>
                                    <p:animEffect transition="out" filter="fade">
                                      <p:cBhvr>
                                        <p:cTn id="36" dur="500" tmFilter="0, 0; .2, .5; .8, .5; 1, 0"/>
                                        <p:tgtEl>
                                          <p:spTgt spid="20"/>
                                        </p:tgtEl>
                                      </p:cBhvr>
                                    </p:animEffect>
                                    <p:animScale>
                                      <p:cBhvr>
                                        <p:cTn id="37" dur="250" autoRev="1" fill="hold"/>
                                        <p:tgtEl>
                                          <p:spTgt spid="20"/>
                                        </p:tgtEl>
                                      </p:cBhvr>
                                      <p:by x="105000" y="105000"/>
                                    </p:animScale>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25"/>
                                        </p:tgtEl>
                                        <p:attrNameLst>
                                          <p:attrName>style.visibility</p:attrName>
                                        </p:attrNameLst>
                                      </p:cBhvr>
                                      <p:to>
                                        <p:strVal val="visible"/>
                                      </p:to>
                                    </p:set>
                                    <p:animEffect transition="in" filter="fade">
                                      <p:cBhvr>
                                        <p:cTn id="42" dur="1000"/>
                                        <p:tgtEl>
                                          <p:spTgt spid="25"/>
                                        </p:tgtEl>
                                      </p:cBhvr>
                                    </p:animEffect>
                                    <p:anim calcmode="lin" valueType="num">
                                      <p:cBhvr>
                                        <p:cTn id="43" dur="1000" fill="hold"/>
                                        <p:tgtEl>
                                          <p:spTgt spid="25"/>
                                        </p:tgtEl>
                                        <p:attrNameLst>
                                          <p:attrName>ppt_x</p:attrName>
                                        </p:attrNameLst>
                                      </p:cBhvr>
                                      <p:tavLst>
                                        <p:tav tm="0">
                                          <p:val>
                                            <p:strVal val="#ppt_x"/>
                                          </p:val>
                                        </p:tav>
                                        <p:tav tm="100000">
                                          <p:val>
                                            <p:strVal val="#ppt_x"/>
                                          </p:val>
                                        </p:tav>
                                      </p:tavLst>
                                    </p:anim>
                                    <p:anim calcmode="lin" valueType="num">
                                      <p:cBhvr>
                                        <p:cTn id="44"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26"/>
                                        </p:tgtEl>
                                        <p:attrNameLst>
                                          <p:attrName>style.visibility</p:attrName>
                                        </p:attrNameLst>
                                      </p:cBhvr>
                                      <p:to>
                                        <p:strVal val="visible"/>
                                      </p:to>
                                    </p:set>
                                    <p:anim calcmode="lin" valueType="num">
                                      <p:cBhvr additive="base">
                                        <p:cTn id="49" dur="500" fill="hold"/>
                                        <p:tgtEl>
                                          <p:spTgt spid="26"/>
                                        </p:tgtEl>
                                        <p:attrNameLst>
                                          <p:attrName>ppt_x</p:attrName>
                                        </p:attrNameLst>
                                      </p:cBhvr>
                                      <p:tavLst>
                                        <p:tav tm="0">
                                          <p:val>
                                            <p:strVal val="#ppt_x"/>
                                          </p:val>
                                        </p:tav>
                                        <p:tav tm="100000">
                                          <p:val>
                                            <p:strVal val="#ppt_x"/>
                                          </p:val>
                                        </p:tav>
                                      </p:tavLst>
                                    </p:anim>
                                    <p:anim calcmode="lin" valueType="num">
                                      <p:cBhvr additive="base">
                                        <p:cTn id="50"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16" presetClass="entr" presetSubtype="21" fill="hold" nodeType="clickEffect">
                                  <p:stCondLst>
                                    <p:cond delay="0"/>
                                  </p:stCondLst>
                                  <p:childTnLst>
                                    <p:set>
                                      <p:cBhvr>
                                        <p:cTn id="54" dur="1" fill="hold">
                                          <p:stCondLst>
                                            <p:cond delay="0"/>
                                          </p:stCondLst>
                                        </p:cTn>
                                        <p:tgtEl>
                                          <p:spTgt spid="27"/>
                                        </p:tgtEl>
                                        <p:attrNameLst>
                                          <p:attrName>style.visibility</p:attrName>
                                        </p:attrNameLst>
                                      </p:cBhvr>
                                      <p:to>
                                        <p:strVal val="visible"/>
                                      </p:to>
                                    </p:set>
                                    <p:animEffect transition="in" filter="barn(inVertical)">
                                      <p:cBhvr>
                                        <p:cTn id="55"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numSld="999" showWhenStopped="0">
                <p:cTn id="56" repeatCount="indefinite" fill="remove" display="0">
                  <p:stCondLst>
                    <p:cond delay="indefinite"/>
                  </p:stCondLst>
                  <p:endCondLst>
                    <p:cond evt="onStopAudio" delay="0">
                      <p:tgtEl>
                        <p:sldTgt/>
                      </p:tgtEl>
                    </p:cond>
                  </p:endCondLst>
                </p:cTn>
                <p:tgtEl>
                  <p:spTgt spid="2"/>
                </p:tgtEl>
              </p:cMediaNode>
            </p:video>
          </p:childTnLst>
        </p:cTn>
      </p:par>
    </p:tnLst>
    <p:bldLst>
      <p:bldP spid="20" grpId="0" bldLvl="0" animBg="1"/>
      <p:bldP spid="20" grpId="1"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4454798" y="315523"/>
            <a:ext cx="3949155"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一 古希腊音乐</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735499"/>
            <a:ext cx="11086097" cy="0"/>
            <a:chOff x="1028775" y="591989"/>
            <a:chExt cx="11086097" cy="0"/>
          </a:xfrm>
        </p:grpSpPr>
        <p:cxnSp>
          <p:nvCxnSpPr>
            <p:cNvPr id="19" name="直接连接符 18"/>
            <p:cNvCxnSpPr/>
            <p:nvPr/>
          </p:nvCxnSpPr>
          <p:spPr>
            <a:xfrm>
              <a:off x="10287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86106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矩形 5"/>
          <p:cNvSpPr/>
          <p:nvPr/>
        </p:nvSpPr>
        <p:spPr>
          <a:xfrm>
            <a:off x="884759" y="1024037"/>
            <a:ext cx="2339102" cy="461665"/>
          </a:xfrm>
          <a:prstGeom prst="rect">
            <a:avLst/>
          </a:prstGeom>
          <a:solidFill>
            <a:schemeClr val="accent1">
              <a:lumMod val="40000"/>
              <a:lumOff val="60000"/>
            </a:schemeClr>
          </a:solidFill>
        </p:spPr>
        <p:txBody>
          <a:bodyPr wrap="none">
            <a:spAutoFit/>
          </a:bodyPr>
          <a:lstStyle/>
          <a:p>
            <a:r>
              <a:rPr lang="zh-CN" altLang="en-US" sz="2400" dirty="0" smtClean="0"/>
              <a:t>古希腊音乐特点</a:t>
            </a:r>
            <a:endParaRPr lang="zh-CN" altLang="en-US" sz="2400" dirty="0" smtClean="0"/>
          </a:p>
        </p:txBody>
      </p:sp>
      <p:sp>
        <p:nvSpPr>
          <p:cNvPr id="7" name="矩形 6"/>
          <p:cNvSpPr/>
          <p:nvPr/>
        </p:nvSpPr>
        <p:spPr>
          <a:xfrm>
            <a:off x="1532831" y="1816125"/>
            <a:ext cx="7879080" cy="461665"/>
          </a:xfrm>
          <a:prstGeom prst="rect">
            <a:avLst/>
          </a:prstGeom>
          <a:solidFill>
            <a:schemeClr val="accent2">
              <a:lumMod val="20000"/>
              <a:lumOff val="80000"/>
            </a:schemeClr>
          </a:solidFill>
        </p:spPr>
        <p:txBody>
          <a:bodyPr wrap="none">
            <a:spAutoFit/>
          </a:bodyPr>
          <a:lstStyle/>
          <a:p>
            <a:r>
              <a:rPr lang="zh-CN" altLang="en-US" sz="2400" dirty="0" smtClean="0"/>
              <a:t>第一，古希腊人的音乐观念与现代人存在着一定的差距。</a:t>
            </a:r>
            <a:endParaRPr lang="zh-CN" altLang="en-US" sz="2400" dirty="0" smtClean="0"/>
          </a:p>
        </p:txBody>
      </p:sp>
      <p:sp>
        <p:nvSpPr>
          <p:cNvPr id="8" name="矩形 7"/>
          <p:cNvSpPr/>
          <p:nvPr/>
        </p:nvSpPr>
        <p:spPr>
          <a:xfrm>
            <a:off x="1532831" y="2752229"/>
            <a:ext cx="9577064" cy="461665"/>
          </a:xfrm>
          <a:prstGeom prst="rect">
            <a:avLst/>
          </a:prstGeom>
          <a:solidFill>
            <a:schemeClr val="accent2">
              <a:lumMod val="20000"/>
              <a:lumOff val="80000"/>
            </a:schemeClr>
          </a:solidFill>
        </p:spPr>
        <p:txBody>
          <a:bodyPr wrap="square">
            <a:spAutoFit/>
          </a:bodyPr>
          <a:lstStyle/>
          <a:p>
            <a:r>
              <a:rPr lang="zh-CN" altLang="en-US" sz="2400" dirty="0" smtClean="0"/>
              <a:t>第二，古希腊人的音乐形式和音乐活动往往与各种祭祀仪式不可分割。</a:t>
            </a:r>
            <a:endParaRPr lang="zh-CN" altLang="en-US" sz="2400" dirty="0" smtClean="0"/>
          </a:p>
        </p:txBody>
      </p:sp>
      <p:sp>
        <p:nvSpPr>
          <p:cNvPr id="9" name="矩形 8"/>
          <p:cNvSpPr/>
          <p:nvPr/>
        </p:nvSpPr>
        <p:spPr>
          <a:xfrm>
            <a:off x="1532831" y="3688333"/>
            <a:ext cx="10441160" cy="1691104"/>
          </a:xfrm>
          <a:prstGeom prst="rect">
            <a:avLst/>
          </a:prstGeom>
          <a:solidFill>
            <a:schemeClr val="accent2">
              <a:lumMod val="20000"/>
              <a:lumOff val="80000"/>
            </a:schemeClr>
          </a:solidFill>
        </p:spPr>
        <p:txBody>
          <a:bodyPr wrap="square">
            <a:spAutoFit/>
          </a:bodyPr>
          <a:lstStyle/>
          <a:p>
            <a:pPr algn="just">
              <a:lnSpc>
                <a:spcPct val="150000"/>
              </a:lnSpc>
            </a:pPr>
            <a:r>
              <a:rPr lang="zh-CN" altLang="en-US" sz="2400" dirty="0" smtClean="0"/>
              <a:t>第三，受观念的影响，古希腊的音乐理论包含两方面的内容。其一是对音乐技术的讨论，涉及音阶、调式等理论；其二是对音乐本质的讨论，与哲学、美学等密切相关。</a:t>
            </a:r>
            <a:endParaRPr lang="zh-CN" altLang="en-US" sz="2400" dirty="0" smtClean="0"/>
          </a:p>
        </p:txBody>
      </p:sp>
      <p:sp>
        <p:nvSpPr>
          <p:cNvPr id="10" name="矩形 9"/>
          <p:cNvSpPr/>
          <p:nvPr/>
        </p:nvSpPr>
        <p:spPr>
          <a:xfrm>
            <a:off x="1532831" y="5704557"/>
            <a:ext cx="10297144" cy="461665"/>
          </a:xfrm>
          <a:prstGeom prst="rect">
            <a:avLst/>
          </a:prstGeom>
          <a:solidFill>
            <a:schemeClr val="accent2">
              <a:lumMod val="20000"/>
              <a:lumOff val="80000"/>
            </a:schemeClr>
          </a:solidFill>
        </p:spPr>
        <p:txBody>
          <a:bodyPr wrap="square">
            <a:spAutoFit/>
          </a:bodyPr>
          <a:lstStyle/>
          <a:p>
            <a:pPr algn="just"/>
            <a:r>
              <a:rPr lang="zh-CN" altLang="en-US" sz="2400" dirty="0" smtClean="0"/>
              <a:t>第四，有了文字记谱法（用古希腊文），但无节奏标志。</a:t>
            </a:r>
            <a:endParaRPr lang="zh-CN" altLang="en-US" sz="2400" dirty="0" smtClean="0"/>
          </a:p>
        </p:txBody>
      </p:sp>
      <p:pic>
        <p:nvPicPr>
          <p:cNvPr id="11" name="图片 10" descr="067.jpg"/>
          <p:cNvPicPr>
            <a:picLocks noChangeAspect="1"/>
          </p:cNvPicPr>
          <p:nvPr/>
        </p:nvPicPr>
        <p:blipFill>
          <a:blip r:embed="rId1" cstate="print"/>
          <a:stretch>
            <a:fillRect/>
          </a:stretch>
        </p:blipFill>
        <p:spPr>
          <a:xfrm rot="933567">
            <a:off x="11001646" y="897599"/>
            <a:ext cx="1339641" cy="986606"/>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4455433" y="283773"/>
            <a:ext cx="3949155"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二 古罗马音乐</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86106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矩形 5"/>
          <p:cNvSpPr/>
          <p:nvPr/>
        </p:nvSpPr>
        <p:spPr>
          <a:xfrm>
            <a:off x="886411" y="1216824"/>
            <a:ext cx="6696744" cy="2221762"/>
          </a:xfrm>
          <a:prstGeom prst="rect">
            <a:avLst/>
          </a:prstGeom>
        </p:spPr>
        <p:txBody>
          <a:bodyPr wrap="square">
            <a:spAutoFit/>
          </a:bodyPr>
          <a:lstStyle/>
          <a:p>
            <a:pPr algn="just">
              <a:lnSpc>
                <a:spcPct val="150000"/>
              </a:lnSpc>
            </a:pPr>
            <a:r>
              <a:rPr lang="zh-CN" altLang="en-US" sz="2400" dirty="0" smtClean="0"/>
              <a:t>         </a:t>
            </a:r>
            <a:r>
              <a:rPr lang="zh-CN" altLang="en-US" sz="2400" dirty="0" smtClean="0">
                <a:latin typeface="+mn-ea"/>
                <a:ea typeface="+mn-ea"/>
              </a:rPr>
              <a:t>古罗马音乐是从古希腊借鉴而来的。公元前</a:t>
            </a:r>
            <a:r>
              <a:rPr lang="en-US" altLang="zh-CN" sz="2400" dirty="0" smtClean="0">
                <a:latin typeface="+mn-ea"/>
                <a:ea typeface="+mn-ea"/>
              </a:rPr>
              <a:t>146 </a:t>
            </a:r>
            <a:r>
              <a:rPr lang="zh-CN" altLang="en-US" sz="2400" dirty="0" smtClean="0">
                <a:latin typeface="+mn-ea"/>
                <a:ea typeface="+mn-ea"/>
              </a:rPr>
              <a:t>年，希腊被尚武骁勇的罗马人征服，罗马成为希腊音乐文化的继承者，成为西方音乐文化的中心。</a:t>
            </a:r>
            <a:endParaRPr lang="zh-CN" altLang="en-US" sz="2400" dirty="0" smtClean="0">
              <a:latin typeface="+mn-ea"/>
              <a:ea typeface="+mn-ea"/>
            </a:endParaRPr>
          </a:p>
        </p:txBody>
      </p:sp>
      <p:sp>
        <p:nvSpPr>
          <p:cNvPr id="7" name="矩形 6"/>
          <p:cNvSpPr/>
          <p:nvPr/>
        </p:nvSpPr>
        <p:spPr>
          <a:xfrm>
            <a:off x="5853430" y="3760470"/>
            <a:ext cx="6118860" cy="2306955"/>
          </a:xfrm>
          <a:prstGeom prst="rect">
            <a:avLst/>
          </a:prstGeom>
        </p:spPr>
        <p:txBody>
          <a:bodyPr wrap="square">
            <a:spAutoFit/>
          </a:bodyPr>
          <a:lstStyle/>
          <a:p>
            <a:pPr algn="just">
              <a:lnSpc>
                <a:spcPct val="150000"/>
              </a:lnSpc>
            </a:pPr>
            <a:r>
              <a:rPr lang="zh-CN" altLang="en-US" sz="2400" dirty="0" smtClean="0"/>
              <a:t>          </a:t>
            </a:r>
            <a:r>
              <a:rPr lang="zh-CN" altLang="en-US" sz="2400" dirty="0" smtClean="0">
                <a:latin typeface="+mn-ea"/>
                <a:ea typeface="+mn-ea"/>
              </a:rPr>
              <a:t>罗马人的音乐目的是享受生活，其音乐活动趋向于实际化、娱乐化。在公共场合，华丽排场的庆典音乐、军队仪仗音乐及大型的音乐竞赛十分常见。</a:t>
            </a:r>
            <a:endParaRPr lang="zh-CN" altLang="en-US" sz="2400" dirty="0" smtClean="0">
              <a:latin typeface="+mn-ea"/>
              <a:ea typeface="+mn-ea"/>
            </a:endParaRPr>
          </a:p>
        </p:txBody>
      </p:sp>
      <p:pic>
        <p:nvPicPr>
          <p:cNvPr id="8" name="图片 7" descr="古罗马音乐.jpg"/>
          <p:cNvPicPr>
            <a:picLocks noChangeAspect="1"/>
          </p:cNvPicPr>
          <p:nvPr/>
        </p:nvPicPr>
        <p:blipFill>
          <a:blip r:embed="rId1" cstate="print"/>
          <a:stretch>
            <a:fillRect/>
          </a:stretch>
        </p:blipFill>
        <p:spPr>
          <a:xfrm>
            <a:off x="956945" y="3760470"/>
            <a:ext cx="4335780" cy="2402205"/>
          </a:xfrm>
          <a:prstGeom prst="rect">
            <a:avLst/>
          </a:prstGeom>
        </p:spPr>
      </p:pic>
      <p:pic>
        <p:nvPicPr>
          <p:cNvPr id="9" name="图片 8" descr="古罗马音乐1.jpg"/>
          <p:cNvPicPr>
            <a:picLocks noChangeAspect="1"/>
          </p:cNvPicPr>
          <p:nvPr/>
        </p:nvPicPr>
        <p:blipFill>
          <a:blip r:embed="rId2" cstate="print"/>
          <a:srcRect t="11383" b="10443"/>
          <a:stretch>
            <a:fillRect/>
          </a:stretch>
        </p:blipFill>
        <p:spPr>
          <a:xfrm>
            <a:off x="7683500" y="1153795"/>
            <a:ext cx="3874770" cy="237680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4454798" y="283773"/>
            <a:ext cx="3949155"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二 古罗马音乐</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86106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pic>
        <p:nvPicPr>
          <p:cNvPr id="6" name="图片 5" descr="水压管风琴1.jpeg"/>
          <p:cNvPicPr>
            <a:picLocks noChangeAspect="1"/>
          </p:cNvPicPr>
          <p:nvPr/>
        </p:nvPicPr>
        <p:blipFill>
          <a:blip r:embed="rId1" cstate="print"/>
          <a:stretch>
            <a:fillRect/>
          </a:stretch>
        </p:blipFill>
        <p:spPr>
          <a:xfrm>
            <a:off x="7434833" y="1928510"/>
            <a:ext cx="4239940" cy="3375077"/>
          </a:xfrm>
          <a:prstGeom prst="rect">
            <a:avLst/>
          </a:prstGeom>
        </p:spPr>
      </p:pic>
      <p:sp>
        <p:nvSpPr>
          <p:cNvPr id="7" name="矩形 6"/>
          <p:cNvSpPr/>
          <p:nvPr/>
        </p:nvSpPr>
        <p:spPr>
          <a:xfrm>
            <a:off x="1460823" y="1960141"/>
            <a:ext cx="5472608" cy="2862322"/>
          </a:xfrm>
          <a:prstGeom prst="rect">
            <a:avLst/>
          </a:prstGeom>
        </p:spPr>
        <p:txBody>
          <a:bodyPr wrap="square">
            <a:spAutoFit/>
          </a:bodyPr>
          <a:lstStyle/>
          <a:p>
            <a:pPr algn="just">
              <a:lnSpc>
                <a:spcPct val="150000"/>
              </a:lnSpc>
            </a:pPr>
            <a:r>
              <a:rPr lang="zh-CN" altLang="en-US" sz="2400" dirty="0" smtClean="0"/>
              <a:t>          为了战争和军事的目的，罗马发明了一些铜管乐器以炫耀军威和鼓舞士气，常见的有大号和角号。水压管风琴是罗马帝国时代最重要的乐器，常用于剧场和家庭。</a:t>
            </a:r>
            <a:endParaRPr lang="zh-CN" altLang="en-US" sz="2400" dirty="0" smtClean="0"/>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2108895" y="447467"/>
            <a:ext cx="878497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三 古希腊和古罗马音乐的共同特征</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735499"/>
            <a:ext cx="11086097" cy="0"/>
            <a:chOff x="1028775" y="591989"/>
            <a:chExt cx="11086097" cy="0"/>
          </a:xfrm>
        </p:grpSpPr>
        <p:cxnSp>
          <p:nvCxnSpPr>
            <p:cNvPr id="19" name="直接连接符 18"/>
            <p:cNvCxnSpPr/>
            <p:nvPr/>
          </p:nvCxnSpPr>
          <p:spPr>
            <a:xfrm>
              <a:off x="1028775" y="591989"/>
              <a:ext cx="1222568"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10892303" y="591989"/>
              <a:ext cx="122256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11" name="矩形 10"/>
          <p:cNvSpPr/>
          <p:nvPr/>
        </p:nvSpPr>
        <p:spPr>
          <a:xfrm>
            <a:off x="1748855" y="1455326"/>
            <a:ext cx="9649072" cy="5078313"/>
          </a:xfrm>
          <a:prstGeom prst="rect">
            <a:avLst/>
          </a:prstGeom>
          <a:blipFill>
            <a:blip r:embed="rId1" cstate="print"/>
            <a:tile tx="0" ty="0" sx="100000" sy="100000" flip="none" algn="tl"/>
          </a:blipFill>
        </p:spPr>
        <p:txBody>
          <a:bodyPr wrap="square">
            <a:spAutoFit/>
          </a:bodyPr>
          <a:lstStyle/>
          <a:p>
            <a:pPr>
              <a:lnSpc>
                <a:spcPct val="150000"/>
              </a:lnSpc>
            </a:pPr>
            <a:r>
              <a:rPr lang="zh-CN" altLang="en-US" sz="2400" dirty="0" smtClean="0">
                <a:latin typeface="+mn-ea"/>
                <a:ea typeface="+mn-ea"/>
              </a:rPr>
              <a:t>第一，音乐、诗歌、舞蹈与戏剧存在着密切的联系。</a:t>
            </a:r>
            <a:endParaRPr lang="zh-CN" altLang="en-US" sz="2400" dirty="0" smtClean="0">
              <a:latin typeface="+mn-ea"/>
              <a:ea typeface="+mn-ea"/>
            </a:endParaRPr>
          </a:p>
          <a:p>
            <a:pPr>
              <a:lnSpc>
                <a:spcPct val="150000"/>
              </a:lnSpc>
            </a:pPr>
            <a:r>
              <a:rPr lang="zh-CN" altLang="en-US" sz="2400" dirty="0" smtClean="0">
                <a:latin typeface="+mn-ea"/>
                <a:ea typeface="+mn-ea"/>
              </a:rPr>
              <a:t>第二，音乐分为声乐、器乐两大类，以声乐为主，器乐则用于伴奏或伴</a:t>
            </a:r>
            <a:endParaRPr lang="en-US" altLang="zh-CN" sz="2400" dirty="0" smtClean="0">
              <a:latin typeface="+mn-ea"/>
              <a:ea typeface="+mn-ea"/>
            </a:endParaRPr>
          </a:p>
          <a:p>
            <a:pPr>
              <a:lnSpc>
                <a:spcPct val="150000"/>
              </a:lnSpc>
            </a:pPr>
            <a:r>
              <a:rPr lang="en-US" altLang="zh-CN" sz="2400" dirty="0" smtClean="0">
                <a:latin typeface="+mn-ea"/>
                <a:ea typeface="+mn-ea"/>
              </a:rPr>
              <a:t>      </a:t>
            </a:r>
            <a:r>
              <a:rPr lang="zh-CN" altLang="en-US" sz="2400" dirty="0" smtClean="0">
                <a:latin typeface="+mn-ea"/>
                <a:ea typeface="+mn-ea"/>
              </a:rPr>
              <a:t>舞。音乐都是单音部的，音域比较窄，并且存在多种音阶调式， </a:t>
            </a:r>
            <a:endParaRPr lang="en-US" altLang="zh-CN" sz="2400" dirty="0" smtClean="0">
              <a:latin typeface="+mn-ea"/>
              <a:ea typeface="+mn-ea"/>
            </a:endParaRPr>
          </a:p>
          <a:p>
            <a:pPr>
              <a:lnSpc>
                <a:spcPct val="150000"/>
              </a:lnSpc>
            </a:pPr>
            <a:r>
              <a:rPr lang="en-US" altLang="zh-CN" sz="2400" dirty="0" smtClean="0">
                <a:latin typeface="+mn-ea"/>
                <a:ea typeface="+mn-ea"/>
              </a:rPr>
              <a:t>      </a:t>
            </a:r>
            <a:r>
              <a:rPr lang="zh-CN" altLang="en-US" sz="2400" dirty="0" smtClean="0">
                <a:latin typeface="+mn-ea"/>
                <a:ea typeface="+mn-ea"/>
              </a:rPr>
              <a:t>其各有特定的名称。</a:t>
            </a:r>
            <a:endParaRPr lang="zh-CN" altLang="en-US" sz="2400" dirty="0" smtClean="0">
              <a:latin typeface="+mn-ea"/>
              <a:ea typeface="+mn-ea"/>
            </a:endParaRPr>
          </a:p>
          <a:p>
            <a:pPr>
              <a:lnSpc>
                <a:spcPct val="150000"/>
              </a:lnSpc>
            </a:pPr>
            <a:r>
              <a:rPr lang="zh-CN" altLang="en-US" sz="2400" dirty="0" smtClean="0">
                <a:latin typeface="+mn-ea"/>
                <a:ea typeface="+mn-ea"/>
              </a:rPr>
              <a:t>第三，体裁内容和体裁形式多种多样。</a:t>
            </a:r>
            <a:endParaRPr lang="zh-CN" altLang="en-US" sz="2400" dirty="0" smtClean="0">
              <a:latin typeface="+mn-ea"/>
              <a:ea typeface="+mn-ea"/>
            </a:endParaRPr>
          </a:p>
          <a:p>
            <a:pPr>
              <a:lnSpc>
                <a:spcPct val="150000"/>
              </a:lnSpc>
            </a:pPr>
            <a:r>
              <a:rPr lang="zh-CN" altLang="en-US" sz="2400" dirty="0" smtClean="0">
                <a:latin typeface="+mn-ea"/>
                <a:ea typeface="+mn-ea"/>
              </a:rPr>
              <a:t>第四，开始用文字（用古希腊文）记谱，出现了职业的音乐家和音乐学</a:t>
            </a:r>
            <a:endParaRPr lang="en-US" altLang="zh-CN" sz="2400" dirty="0" smtClean="0">
              <a:latin typeface="+mn-ea"/>
              <a:ea typeface="+mn-ea"/>
            </a:endParaRPr>
          </a:p>
          <a:p>
            <a:pPr>
              <a:lnSpc>
                <a:spcPct val="150000"/>
              </a:lnSpc>
            </a:pPr>
            <a:r>
              <a:rPr lang="en-US" altLang="zh-CN" sz="2400" dirty="0" smtClean="0">
                <a:latin typeface="+mn-ea"/>
                <a:ea typeface="+mn-ea"/>
              </a:rPr>
              <a:t>      </a:t>
            </a:r>
            <a:r>
              <a:rPr lang="zh-CN" altLang="en-US" sz="2400" dirty="0" smtClean="0">
                <a:latin typeface="+mn-ea"/>
                <a:ea typeface="+mn-ea"/>
              </a:rPr>
              <a:t>校，并经常举办音乐比赛。</a:t>
            </a:r>
            <a:endParaRPr lang="zh-CN" altLang="en-US" sz="2400" dirty="0" smtClean="0">
              <a:latin typeface="+mn-ea"/>
              <a:ea typeface="+mn-ea"/>
            </a:endParaRPr>
          </a:p>
          <a:p>
            <a:pPr>
              <a:lnSpc>
                <a:spcPct val="150000"/>
              </a:lnSpc>
            </a:pPr>
            <a:r>
              <a:rPr lang="zh-CN" altLang="en-US" sz="2400" dirty="0" smtClean="0">
                <a:latin typeface="+mn-ea"/>
                <a:ea typeface="+mn-ea"/>
              </a:rPr>
              <a:t>第五，创立和发展了音乐理论和音乐美学思想，音乐的社会作用在一定</a:t>
            </a:r>
            <a:endParaRPr lang="en-US" altLang="zh-CN" sz="2400" dirty="0" smtClean="0">
              <a:latin typeface="+mn-ea"/>
              <a:ea typeface="+mn-ea"/>
            </a:endParaRPr>
          </a:p>
          <a:p>
            <a:pPr>
              <a:lnSpc>
                <a:spcPct val="150000"/>
              </a:lnSpc>
            </a:pPr>
            <a:r>
              <a:rPr lang="en-US" altLang="zh-CN" sz="2400" dirty="0" smtClean="0">
                <a:latin typeface="+mn-ea"/>
                <a:ea typeface="+mn-ea"/>
              </a:rPr>
              <a:t>      </a:t>
            </a:r>
            <a:r>
              <a:rPr lang="zh-CN" altLang="en-US" sz="2400" dirty="0" smtClean="0">
                <a:latin typeface="+mn-ea"/>
                <a:ea typeface="+mn-ea"/>
              </a:rPr>
              <a:t>时期内得到了充分的重视。</a:t>
            </a:r>
            <a:endParaRPr lang="zh-CN" altLang="en-US" sz="2400" dirty="0" smtClean="0">
              <a:latin typeface="+mn-ea"/>
              <a:ea typeface="+mn-ea"/>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文本框 2"/>
          <p:cNvSpPr txBox="1">
            <a:spLocks noChangeArrowheads="1"/>
          </p:cNvSpPr>
          <p:nvPr>
            <p:custDataLst>
              <p:tags r:id="rId1"/>
            </p:custDataLst>
          </p:nvPr>
        </p:nvSpPr>
        <p:spPr bwMode="auto">
          <a:xfrm>
            <a:off x="5336645" y="2048902"/>
            <a:ext cx="1696079" cy="1569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sz="10200" b="1" dirty="0" smtClean="0">
                <a:solidFill>
                  <a:srgbClr val="00B0F0"/>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2</a:t>
            </a:r>
            <a:endParaRPr lang="en-US" sz="10200" b="1" dirty="0" smtClean="0">
              <a:solidFill>
                <a:srgbClr val="00B0F0"/>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2052" name="文本框 11"/>
          <p:cNvSpPr txBox="1">
            <a:spLocks noChangeArrowheads="1"/>
          </p:cNvSpPr>
          <p:nvPr>
            <p:custDataLst>
              <p:tags r:id="rId2"/>
            </p:custDataLst>
          </p:nvPr>
        </p:nvSpPr>
        <p:spPr bwMode="auto">
          <a:xfrm>
            <a:off x="2066997" y="3868637"/>
            <a:ext cx="3466525" cy="430530"/>
          </a:xfrm>
          <a:prstGeom prst="rect">
            <a:avLst/>
          </a:prstGeom>
          <a:noFill/>
          <a:ln>
            <a:noFill/>
          </a:ln>
        </p:spPr>
        <p:txBody>
          <a:bodyPr wrap="squar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800"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章节 </a:t>
            </a:r>
            <a:r>
              <a:rPr lang="en-US" altLang="zh-CN" sz="2800"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PART</a:t>
            </a:r>
            <a:endParaRPr lang="zh-CN" altLang="en-US" sz="2800"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8" name="矩形 7"/>
          <p:cNvSpPr/>
          <p:nvPr/>
        </p:nvSpPr>
        <p:spPr>
          <a:xfrm>
            <a:off x="3340993" y="3868559"/>
            <a:ext cx="5688632" cy="738505"/>
          </a:xfrm>
          <a:prstGeom prst="rect">
            <a:avLst/>
          </a:prstGeom>
        </p:spPr>
        <p:txBody>
          <a:bodyPr wrap="square" lIns="0" tIns="0" rIns="0" bIns="0">
            <a:spAutoFit/>
          </a:bodyPr>
          <a:lstStyle/>
          <a:p>
            <a:r>
              <a:rPr lang="zh-CN" altLang="en-US" sz="4800" dirty="0" smtClean="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文艺复兴时期的音乐</a:t>
            </a:r>
            <a:endParaRPr lang="zh-CN" altLang="en-US" sz="48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500"/>
                                        <p:tgtEl>
                                          <p:spTgt spid="205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2052"/>
                                        </p:tgtEl>
                                        <p:attrNameLst>
                                          <p:attrName>style.visibility</p:attrName>
                                        </p:attrNameLst>
                                      </p:cBhvr>
                                      <p:to>
                                        <p:strVal val="visible"/>
                                      </p:to>
                                    </p:set>
                                    <p:anim calcmode="lin" valueType="num">
                                      <p:cBhvr additive="base">
                                        <p:cTn id="12" dur="500" fill="hold"/>
                                        <p:tgtEl>
                                          <p:spTgt spid="2052"/>
                                        </p:tgtEl>
                                        <p:attrNameLst>
                                          <p:attrName>ppt_x</p:attrName>
                                        </p:attrNameLst>
                                      </p:cBhvr>
                                      <p:tavLst>
                                        <p:tav tm="0">
                                          <p:val>
                                            <p:strVal val="0-#ppt_w/2"/>
                                          </p:val>
                                        </p:tav>
                                        <p:tav tm="100000">
                                          <p:val>
                                            <p:strVal val="#ppt_x"/>
                                          </p:val>
                                        </p:tav>
                                      </p:tavLst>
                                    </p:anim>
                                    <p:anim calcmode="lin" valueType="num">
                                      <p:cBhvr additive="base">
                                        <p:cTn id="13" dur="500" fill="hold"/>
                                        <p:tgtEl>
                                          <p:spTgt spid="2052"/>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3" presetClass="entr" presetSubtype="32"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ppt_w</p:attrName>
                                        </p:attrNameLst>
                                      </p:cBhvr>
                                      <p:tavLst>
                                        <p:tav tm="0">
                                          <p:val>
                                            <p:strVal val="4*#ppt_w"/>
                                          </p:val>
                                        </p:tav>
                                        <p:tav tm="100000">
                                          <p:val>
                                            <p:strVal val="#ppt_w"/>
                                          </p:val>
                                        </p:tav>
                                      </p:tavLst>
                                    </p:anim>
                                    <p:anim calcmode="lin" valueType="num">
                                      <p:cBhvr>
                                        <p:cTn id="19" dur="500" fill="hold"/>
                                        <p:tgtEl>
                                          <p:spTgt spid="8"/>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P spid="2052" grpId="0"/>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4454798" y="387278"/>
            <a:ext cx="3949155"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文艺复兴</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807254"/>
            <a:ext cx="11086097" cy="0"/>
            <a:chOff x="1028775" y="591989"/>
            <a:chExt cx="11086097" cy="0"/>
          </a:xfrm>
        </p:grpSpPr>
        <p:cxnSp>
          <p:nvCxnSpPr>
            <p:cNvPr id="19" name="直接连接符 18"/>
            <p:cNvCxnSpPr/>
            <p:nvPr/>
          </p:nvCxnSpPr>
          <p:spPr>
            <a:xfrm>
              <a:off x="10287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86106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矩形 5"/>
          <p:cNvSpPr/>
          <p:nvPr/>
        </p:nvSpPr>
        <p:spPr>
          <a:xfrm>
            <a:off x="812751" y="1239302"/>
            <a:ext cx="11161240" cy="1667764"/>
          </a:xfrm>
          <a:prstGeom prst="rect">
            <a:avLst/>
          </a:prstGeom>
        </p:spPr>
        <p:txBody>
          <a:bodyPr wrap="square">
            <a:spAutoFit/>
          </a:bodyPr>
          <a:lstStyle/>
          <a:p>
            <a:pPr algn="just">
              <a:lnSpc>
                <a:spcPct val="150000"/>
              </a:lnSpc>
            </a:pPr>
            <a:r>
              <a:rPr lang="zh-CN" altLang="en-US" sz="2400" dirty="0" smtClean="0">
                <a:latin typeface="+mn-ea"/>
                <a:ea typeface="+mn-ea"/>
              </a:rPr>
              <a:t>    文艺复兴</a:t>
            </a:r>
            <a:r>
              <a:rPr lang="zh-CN" altLang="en-US" sz="2400" dirty="0" smtClean="0">
                <a:latin typeface="+mn-ea"/>
              </a:rPr>
              <a:t>一词源自法文，原意为“再生”。</a:t>
            </a:r>
            <a:r>
              <a:rPr lang="zh-CN" altLang="en-US" sz="2400" dirty="0" smtClean="0">
                <a:latin typeface="+mn-ea"/>
                <a:ea typeface="+mn-ea"/>
              </a:rPr>
              <a:t>是</a:t>
            </a:r>
            <a:r>
              <a:rPr lang="en-US" altLang="zh-CN" sz="2400" dirty="0" smtClean="0">
                <a:latin typeface="+mn-ea"/>
                <a:ea typeface="+mn-ea"/>
              </a:rPr>
              <a:t>14—16 </a:t>
            </a:r>
            <a:r>
              <a:rPr lang="zh-CN" altLang="en-US" sz="2400" dirty="0" smtClean="0">
                <a:latin typeface="+mn-ea"/>
                <a:ea typeface="+mn-ea"/>
              </a:rPr>
              <a:t>世纪欧洲新兴资产阶级在思想领域中发起的一次反封建的革命运动，是资产阶级借助复兴古典的文明来反击封建文化、反对中世纪文化，崇尚理性，追求人生的新发展。</a:t>
            </a:r>
            <a:endParaRPr lang="zh-CN" altLang="en-US" sz="2400" dirty="0">
              <a:latin typeface="+mn-ea"/>
              <a:ea typeface="+mn-ea"/>
            </a:endParaRPr>
          </a:p>
        </p:txBody>
      </p:sp>
      <p:sp>
        <p:nvSpPr>
          <p:cNvPr id="8" name="矩形 7"/>
          <p:cNvSpPr/>
          <p:nvPr/>
        </p:nvSpPr>
        <p:spPr>
          <a:xfrm>
            <a:off x="2108895" y="4912469"/>
            <a:ext cx="2592288" cy="6480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701183" y="4264397"/>
            <a:ext cx="2592288" cy="6480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7293471" y="3616325"/>
            <a:ext cx="2592288" cy="6480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 name="肘形连接符 11"/>
          <p:cNvCxnSpPr/>
          <p:nvPr/>
        </p:nvCxnSpPr>
        <p:spPr>
          <a:xfrm flipV="1">
            <a:off x="2252911" y="5056485"/>
            <a:ext cx="5112568" cy="720080"/>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cxnSp>
        <p:nvCxnSpPr>
          <p:cNvPr id="22" name="肘形连接符 21"/>
          <p:cNvCxnSpPr/>
          <p:nvPr/>
        </p:nvCxnSpPr>
        <p:spPr>
          <a:xfrm flipV="1">
            <a:off x="4989215" y="4336405"/>
            <a:ext cx="4824536" cy="720080"/>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2036887" y="4408413"/>
            <a:ext cx="2712602" cy="400110"/>
          </a:xfrm>
          <a:prstGeom prst="rect">
            <a:avLst/>
          </a:prstGeom>
        </p:spPr>
        <p:txBody>
          <a:bodyPr wrap="none">
            <a:spAutoFit/>
          </a:bodyPr>
          <a:lstStyle/>
          <a:p>
            <a:r>
              <a:rPr lang="zh-CN" altLang="en-US" sz="2000" dirty="0" smtClean="0">
                <a:solidFill>
                  <a:srgbClr val="00B0F0"/>
                </a:solidFill>
              </a:rPr>
              <a:t>早期（约</a:t>
            </a:r>
            <a:r>
              <a:rPr lang="en-US" altLang="zh-CN" sz="2000" dirty="0" smtClean="0">
                <a:solidFill>
                  <a:srgbClr val="00B0F0"/>
                </a:solidFill>
              </a:rPr>
              <a:t>1430—1490</a:t>
            </a:r>
            <a:r>
              <a:rPr lang="zh-CN" altLang="en-US" sz="2000" dirty="0" smtClean="0">
                <a:solidFill>
                  <a:srgbClr val="00B0F0"/>
                </a:solidFill>
              </a:rPr>
              <a:t>）</a:t>
            </a:r>
            <a:endParaRPr lang="zh-CN" altLang="en-US" sz="2000" dirty="0" smtClean="0">
              <a:solidFill>
                <a:srgbClr val="00B0F0"/>
              </a:solidFill>
            </a:endParaRPr>
          </a:p>
        </p:txBody>
      </p:sp>
      <p:sp>
        <p:nvSpPr>
          <p:cNvPr id="27" name="矩形 26"/>
          <p:cNvSpPr/>
          <p:nvPr/>
        </p:nvSpPr>
        <p:spPr>
          <a:xfrm>
            <a:off x="4485159" y="3760341"/>
            <a:ext cx="2712602" cy="400110"/>
          </a:xfrm>
          <a:prstGeom prst="rect">
            <a:avLst/>
          </a:prstGeom>
        </p:spPr>
        <p:txBody>
          <a:bodyPr wrap="none">
            <a:spAutoFit/>
          </a:bodyPr>
          <a:lstStyle/>
          <a:p>
            <a:r>
              <a:rPr lang="zh-CN" altLang="en-US" sz="2000" dirty="0" smtClean="0">
                <a:solidFill>
                  <a:srgbClr val="00B0F0"/>
                </a:solidFill>
              </a:rPr>
              <a:t>中期（约</a:t>
            </a:r>
            <a:r>
              <a:rPr lang="en-US" altLang="zh-CN" sz="2000" dirty="0" smtClean="0">
                <a:solidFill>
                  <a:srgbClr val="00B0F0"/>
                </a:solidFill>
              </a:rPr>
              <a:t>1490—1560</a:t>
            </a:r>
            <a:r>
              <a:rPr lang="zh-CN" altLang="en-US" sz="2000" dirty="0" smtClean="0">
                <a:solidFill>
                  <a:srgbClr val="00B0F0"/>
                </a:solidFill>
              </a:rPr>
              <a:t>）</a:t>
            </a:r>
            <a:endParaRPr lang="zh-CN" altLang="en-US" sz="2000" dirty="0" smtClean="0">
              <a:solidFill>
                <a:srgbClr val="00B0F0"/>
              </a:solidFill>
            </a:endParaRPr>
          </a:p>
        </p:txBody>
      </p:sp>
      <p:sp>
        <p:nvSpPr>
          <p:cNvPr id="28" name="矩形 27"/>
          <p:cNvSpPr/>
          <p:nvPr/>
        </p:nvSpPr>
        <p:spPr>
          <a:xfrm>
            <a:off x="7293471" y="3112269"/>
            <a:ext cx="2664296" cy="400110"/>
          </a:xfrm>
          <a:prstGeom prst="rect">
            <a:avLst/>
          </a:prstGeom>
        </p:spPr>
        <p:txBody>
          <a:bodyPr wrap="square">
            <a:spAutoFit/>
          </a:bodyPr>
          <a:lstStyle/>
          <a:p>
            <a:r>
              <a:rPr lang="zh-CN" altLang="en-US" sz="2000" dirty="0" smtClean="0">
                <a:solidFill>
                  <a:srgbClr val="00B0F0"/>
                </a:solidFill>
              </a:rPr>
              <a:t>晚期（约</a:t>
            </a:r>
            <a:r>
              <a:rPr lang="en-US" altLang="zh-CN" sz="2000" dirty="0" smtClean="0">
                <a:solidFill>
                  <a:srgbClr val="00B0F0"/>
                </a:solidFill>
              </a:rPr>
              <a:t>1560—1600</a:t>
            </a:r>
            <a:r>
              <a:rPr lang="zh-CN" altLang="en-US" sz="2000" dirty="0" smtClean="0">
                <a:solidFill>
                  <a:srgbClr val="00B0F0"/>
                </a:solidFill>
              </a:rPr>
              <a:t>）</a:t>
            </a:r>
            <a:endParaRPr lang="zh-CN" altLang="en-US" sz="2000" dirty="0" smtClean="0">
              <a:solidFill>
                <a:srgbClr val="00B0F0"/>
              </a:solidFill>
            </a:endParaRPr>
          </a:p>
        </p:txBody>
      </p:sp>
      <p:sp>
        <p:nvSpPr>
          <p:cNvPr id="29" name="矩形 28"/>
          <p:cNvSpPr/>
          <p:nvPr/>
        </p:nvSpPr>
        <p:spPr>
          <a:xfrm>
            <a:off x="5277247" y="6136605"/>
            <a:ext cx="2520280" cy="400110"/>
          </a:xfrm>
          <a:prstGeom prst="rect">
            <a:avLst/>
          </a:prstGeom>
        </p:spPr>
        <p:txBody>
          <a:bodyPr wrap="square">
            <a:spAutoFit/>
          </a:bodyPr>
          <a:lstStyle/>
          <a:p>
            <a:r>
              <a:rPr lang="zh-CN" altLang="en-US" sz="2000" dirty="0" smtClean="0">
                <a:solidFill>
                  <a:srgbClr val="FF0000"/>
                </a:solidFill>
                <a:latin typeface="+mn-ea"/>
                <a:ea typeface="+mn-ea"/>
              </a:rPr>
              <a:t>文艺复兴的</a:t>
            </a:r>
            <a:r>
              <a:rPr lang="en-US" altLang="zh-CN" sz="2000" dirty="0" smtClean="0">
                <a:solidFill>
                  <a:srgbClr val="FF0000"/>
                </a:solidFill>
                <a:latin typeface="+mn-ea"/>
                <a:ea typeface="+mn-ea"/>
              </a:rPr>
              <a:t>3</a:t>
            </a:r>
            <a:r>
              <a:rPr lang="zh-CN" altLang="en-US" sz="2000" dirty="0" smtClean="0">
                <a:solidFill>
                  <a:srgbClr val="FF0000"/>
                </a:solidFill>
                <a:latin typeface="+mn-ea"/>
                <a:ea typeface="+mn-ea"/>
              </a:rPr>
              <a:t>个阶段</a:t>
            </a:r>
            <a:endParaRPr lang="zh-CN" altLang="en-US" sz="2000" dirty="0" smtClean="0">
              <a:solidFill>
                <a:srgbClr val="FF0000"/>
              </a:solidFill>
              <a:latin typeface="+mn-ea"/>
              <a:ea typeface="+mn-ea"/>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4454798" y="459033"/>
            <a:ext cx="3949155"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文艺复兴</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879009"/>
            <a:ext cx="11086097" cy="0"/>
            <a:chOff x="1028775" y="591989"/>
            <a:chExt cx="11086097" cy="0"/>
          </a:xfrm>
        </p:grpSpPr>
        <p:cxnSp>
          <p:nvCxnSpPr>
            <p:cNvPr id="19" name="直接连接符 18"/>
            <p:cNvCxnSpPr/>
            <p:nvPr/>
          </p:nvCxnSpPr>
          <p:spPr>
            <a:xfrm>
              <a:off x="10287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86106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5205239" y="2032149"/>
            <a:ext cx="6429375" cy="3416320"/>
          </a:xfrm>
          <a:prstGeom prst="rect">
            <a:avLst/>
          </a:prstGeom>
        </p:spPr>
        <p:txBody>
          <a:bodyPr>
            <a:spAutoFit/>
          </a:bodyPr>
          <a:lstStyle/>
          <a:p>
            <a:pPr algn="just">
              <a:lnSpc>
                <a:spcPct val="150000"/>
              </a:lnSpc>
            </a:pPr>
            <a:r>
              <a:rPr lang="zh-CN" altLang="en-US" sz="2400" dirty="0" smtClean="0">
                <a:latin typeface="+mn-ea"/>
                <a:ea typeface="+mn-ea"/>
              </a:rPr>
              <a:t>    文艺复兴音乐起源于</a:t>
            </a:r>
            <a:r>
              <a:rPr lang="en-US" altLang="zh-CN" sz="2400" dirty="0" smtClean="0">
                <a:latin typeface="+mn-ea"/>
                <a:ea typeface="+mn-ea"/>
              </a:rPr>
              <a:t>14</a:t>
            </a:r>
            <a:r>
              <a:rPr lang="zh-CN" altLang="en-US" sz="2400" dirty="0" smtClean="0">
                <a:latin typeface="+mn-ea"/>
                <a:ea typeface="+mn-ea"/>
              </a:rPr>
              <a:t>世纪的意大利，并迅速扩大到德、法、英等欧洲各国。</a:t>
            </a:r>
            <a:r>
              <a:rPr lang="en-US" altLang="zh-CN" sz="2400" dirty="0" smtClean="0">
                <a:latin typeface="+mn-ea"/>
                <a:ea typeface="+mn-ea"/>
              </a:rPr>
              <a:t>15</a:t>
            </a:r>
            <a:r>
              <a:rPr lang="zh-CN" altLang="en-US" sz="2400" dirty="0" smtClean="0">
                <a:latin typeface="+mn-ea"/>
                <a:ea typeface="+mn-ea"/>
              </a:rPr>
              <a:t>世纪三四十年代，欧洲音乐风格的一些新的倾向已出现，如三度音程、六度音程作为协和音程被广泛接受，经文歌和弥撒曲逐渐从</a:t>
            </a:r>
            <a:r>
              <a:rPr lang="en-US" altLang="zh-CN" sz="2400" dirty="0" smtClean="0">
                <a:latin typeface="+mn-ea"/>
                <a:ea typeface="+mn-ea"/>
              </a:rPr>
              <a:t>3</a:t>
            </a:r>
            <a:r>
              <a:rPr lang="zh-CN" altLang="en-US" sz="2400" dirty="0" smtClean="0">
                <a:latin typeface="+mn-ea"/>
                <a:ea typeface="+mn-ea"/>
              </a:rPr>
              <a:t>个声部扩展到</a:t>
            </a:r>
            <a:r>
              <a:rPr lang="en-US" altLang="zh-CN" sz="2400" dirty="0" smtClean="0">
                <a:latin typeface="+mn-ea"/>
                <a:ea typeface="+mn-ea"/>
              </a:rPr>
              <a:t>4</a:t>
            </a:r>
            <a:r>
              <a:rPr lang="zh-CN" altLang="en-US" sz="2400" dirty="0" smtClean="0">
                <a:latin typeface="+mn-ea"/>
                <a:ea typeface="+mn-ea"/>
              </a:rPr>
              <a:t>个声部的织体，复调模仿手法被偶尔使用。</a:t>
            </a:r>
            <a:endParaRPr lang="zh-CN" altLang="en-US" sz="2400" dirty="0">
              <a:latin typeface="+mn-ea"/>
              <a:ea typeface="+mn-ea"/>
            </a:endParaRPr>
          </a:p>
        </p:txBody>
      </p:sp>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062742" y="1695569"/>
            <a:ext cx="3609148" cy="3609148"/>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4454798" y="315523"/>
            <a:ext cx="3949155"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文艺复兴</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735499"/>
            <a:ext cx="11086097" cy="0"/>
            <a:chOff x="1028775" y="591989"/>
            <a:chExt cx="11086097" cy="0"/>
          </a:xfrm>
        </p:grpSpPr>
        <p:cxnSp>
          <p:nvCxnSpPr>
            <p:cNvPr id="19" name="直接连接符 18"/>
            <p:cNvCxnSpPr/>
            <p:nvPr/>
          </p:nvCxnSpPr>
          <p:spPr>
            <a:xfrm>
              <a:off x="10287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86106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矩形 5"/>
          <p:cNvSpPr/>
          <p:nvPr/>
        </p:nvSpPr>
        <p:spPr>
          <a:xfrm>
            <a:off x="884759" y="1024037"/>
            <a:ext cx="11089232" cy="1754326"/>
          </a:xfrm>
          <a:prstGeom prst="rect">
            <a:avLst/>
          </a:prstGeom>
        </p:spPr>
        <p:txBody>
          <a:bodyPr wrap="square">
            <a:spAutoFit/>
          </a:bodyPr>
          <a:lstStyle/>
          <a:p>
            <a:pPr algn="just">
              <a:lnSpc>
                <a:spcPct val="150000"/>
              </a:lnSpc>
            </a:pPr>
            <a:r>
              <a:rPr lang="zh-CN" altLang="en-US" sz="2400" dirty="0" smtClean="0">
                <a:latin typeface="+mn-ea"/>
                <a:ea typeface="+mn-ea"/>
              </a:rPr>
              <a:t>    意大利的音乐理论家弗兰基诺</a:t>
            </a:r>
            <a:r>
              <a:rPr lang="en-US" altLang="zh-CN" sz="2400" dirty="0" smtClean="0">
                <a:latin typeface="+mn-ea"/>
                <a:ea typeface="+mn-ea"/>
              </a:rPr>
              <a:t>•</a:t>
            </a:r>
            <a:r>
              <a:rPr lang="zh-CN" altLang="en-US" sz="2400" dirty="0" smtClean="0">
                <a:latin typeface="+mn-ea"/>
                <a:ea typeface="+mn-ea"/>
              </a:rPr>
              <a:t>加</a:t>
            </a:r>
            <a:r>
              <a:rPr lang="zh-CN" altLang="en-US" sz="2400" dirty="0" smtClean="0">
                <a:latin typeface="+mn-ea"/>
                <a:ea typeface="+mn-ea"/>
              </a:rPr>
              <a:t>富里奥（</a:t>
            </a:r>
            <a:r>
              <a:rPr lang="en-US" altLang="zh-CN" sz="2400" dirty="0" smtClean="0">
                <a:latin typeface="+mn-ea"/>
                <a:ea typeface="+mn-ea"/>
              </a:rPr>
              <a:t>1451—1522</a:t>
            </a:r>
            <a:r>
              <a:rPr lang="zh-CN" altLang="en-US" sz="2400" dirty="0" smtClean="0">
                <a:latin typeface="+mn-ea"/>
                <a:ea typeface="+mn-ea"/>
              </a:rPr>
              <a:t>）在他的主要著作</a:t>
            </a:r>
            <a:r>
              <a:rPr lang="en-US" altLang="zh-CN" sz="2400" dirty="0" smtClean="0">
                <a:latin typeface="+mn-ea"/>
                <a:ea typeface="+mn-ea"/>
              </a:rPr>
              <a:t>《</a:t>
            </a:r>
            <a:r>
              <a:rPr lang="zh-CN" altLang="en-US" sz="2400" dirty="0" smtClean="0">
                <a:latin typeface="+mn-ea"/>
                <a:ea typeface="+mn-ea"/>
              </a:rPr>
              <a:t>音乐理论</a:t>
            </a:r>
            <a:r>
              <a:rPr lang="en-US" altLang="zh-CN" sz="2400" dirty="0" smtClean="0">
                <a:latin typeface="+mn-ea"/>
                <a:ea typeface="+mn-ea"/>
              </a:rPr>
              <a:t>》《</a:t>
            </a:r>
            <a:r>
              <a:rPr lang="zh-CN" altLang="en-US" sz="2400" dirty="0" smtClean="0">
                <a:latin typeface="+mn-ea"/>
                <a:ea typeface="+mn-ea"/>
              </a:rPr>
              <a:t>音乐实践</a:t>
            </a:r>
            <a:r>
              <a:rPr lang="en-US" altLang="zh-CN" sz="2400" dirty="0" smtClean="0">
                <a:latin typeface="+mn-ea"/>
                <a:ea typeface="+mn-ea"/>
              </a:rPr>
              <a:t>》</a:t>
            </a:r>
            <a:r>
              <a:rPr lang="zh-CN" altLang="en-US" sz="2400" dirty="0" smtClean="0">
                <a:latin typeface="+mn-ea"/>
                <a:ea typeface="+mn-ea"/>
              </a:rPr>
              <a:t>和</a:t>
            </a:r>
            <a:r>
              <a:rPr lang="en-US" altLang="zh-CN" sz="2400" dirty="0" smtClean="0">
                <a:latin typeface="+mn-ea"/>
                <a:ea typeface="+mn-ea"/>
              </a:rPr>
              <a:t>《</a:t>
            </a:r>
            <a:r>
              <a:rPr lang="zh-CN" altLang="en-US" sz="2400" dirty="0" smtClean="0">
                <a:latin typeface="+mn-ea"/>
                <a:ea typeface="+mn-ea"/>
              </a:rPr>
              <a:t>论器乐的和谐</a:t>
            </a:r>
            <a:r>
              <a:rPr lang="en-US" altLang="zh-CN" sz="2400" dirty="0" smtClean="0">
                <a:latin typeface="+mn-ea"/>
                <a:ea typeface="+mn-ea"/>
              </a:rPr>
              <a:t>》</a:t>
            </a:r>
            <a:r>
              <a:rPr lang="zh-CN" altLang="en-US" sz="2400" dirty="0" smtClean="0">
                <a:latin typeface="+mn-ea"/>
                <a:ea typeface="+mn-ea"/>
              </a:rPr>
              <a:t>中融入了许多古希腊的学术和理论，成为</a:t>
            </a:r>
            <a:r>
              <a:rPr lang="en-US" altLang="zh-CN" sz="2400" dirty="0" smtClean="0">
                <a:latin typeface="+mn-ea"/>
                <a:ea typeface="+mn-ea"/>
              </a:rPr>
              <a:t>15</a:t>
            </a:r>
            <a:r>
              <a:rPr lang="zh-CN" altLang="en-US" sz="2400" dirty="0" smtClean="0">
                <a:latin typeface="+mn-ea"/>
                <a:ea typeface="+mn-ea"/>
              </a:rPr>
              <a:t>世</a:t>
            </a:r>
            <a:r>
              <a:rPr lang="zh-CN" altLang="en-US" sz="2400" dirty="0" smtClean="0">
                <a:latin typeface="+mn-ea"/>
                <a:ea typeface="+mn-ea"/>
              </a:rPr>
              <a:t>纪末、</a:t>
            </a:r>
            <a:r>
              <a:rPr lang="en-US" altLang="zh-CN" sz="2400" dirty="0" smtClean="0">
                <a:latin typeface="+mn-ea"/>
                <a:ea typeface="+mn-ea"/>
              </a:rPr>
              <a:t>16</a:t>
            </a:r>
            <a:r>
              <a:rPr lang="zh-CN" altLang="en-US" sz="2400" dirty="0" smtClean="0">
                <a:latin typeface="+mn-ea"/>
                <a:ea typeface="+mn-ea"/>
              </a:rPr>
              <a:t>世</a:t>
            </a:r>
            <a:r>
              <a:rPr lang="zh-CN" altLang="en-US" sz="2400" dirty="0" smtClean="0">
                <a:latin typeface="+mn-ea"/>
                <a:ea typeface="+mn-ea"/>
              </a:rPr>
              <a:t>纪初最有影响的音乐论著。</a:t>
            </a:r>
            <a:endParaRPr lang="zh-CN" altLang="en-US" sz="2400" dirty="0" smtClean="0">
              <a:latin typeface="+mn-ea"/>
              <a:ea typeface="+mn-ea"/>
            </a:endParaRPr>
          </a:p>
        </p:txBody>
      </p:sp>
      <p:sp>
        <p:nvSpPr>
          <p:cNvPr id="7" name="矩形 6"/>
          <p:cNvSpPr/>
          <p:nvPr/>
        </p:nvSpPr>
        <p:spPr>
          <a:xfrm>
            <a:off x="884555" y="3112135"/>
            <a:ext cx="6501765" cy="2861310"/>
          </a:xfrm>
          <a:prstGeom prst="rect">
            <a:avLst/>
          </a:prstGeom>
        </p:spPr>
        <p:txBody>
          <a:bodyPr wrap="square">
            <a:spAutoFit/>
          </a:bodyPr>
          <a:lstStyle/>
          <a:p>
            <a:pPr algn="just">
              <a:lnSpc>
                <a:spcPct val="150000"/>
              </a:lnSpc>
            </a:pPr>
            <a:r>
              <a:rPr lang="zh-CN" altLang="en-US" sz="2400" dirty="0" smtClean="0">
                <a:latin typeface="+mn-ea"/>
                <a:ea typeface="+mn-ea"/>
              </a:rPr>
              <a:t>    开创</a:t>
            </a:r>
            <a:r>
              <a:rPr lang="en-US" altLang="zh-CN" sz="2400" dirty="0" smtClean="0">
                <a:latin typeface="+mn-ea"/>
                <a:ea typeface="+mn-ea"/>
              </a:rPr>
              <a:t>15</a:t>
            </a:r>
            <a:r>
              <a:rPr lang="zh-CN" altLang="en-US" sz="2400" dirty="0" smtClean="0">
                <a:latin typeface="+mn-ea"/>
                <a:ea typeface="+mn-ea"/>
              </a:rPr>
              <a:t>世</a:t>
            </a:r>
            <a:r>
              <a:rPr lang="zh-CN" altLang="en-US" sz="2400" dirty="0" smtClean="0">
                <a:latin typeface="+mn-ea"/>
                <a:ea typeface="+mn-ea"/>
              </a:rPr>
              <a:t>纪文艺复兴艺术先河的是欧洲大陆北部的作曲家，音乐史上通常将文艺复兴早期欧洲北部第一代有重要影响的音乐流派称作勃艮第乐派。这一乐派的主要音乐家是纪尧姆</a:t>
            </a:r>
            <a:r>
              <a:rPr lang="en-US" altLang="zh-CN" sz="2400" dirty="0" smtClean="0">
                <a:latin typeface="+mn-ea"/>
                <a:ea typeface="+mn-ea"/>
              </a:rPr>
              <a:t>•</a:t>
            </a:r>
            <a:r>
              <a:rPr lang="zh-CN" altLang="en-US" sz="2400" dirty="0" smtClean="0">
                <a:latin typeface="+mn-ea"/>
                <a:ea typeface="+mn-ea"/>
              </a:rPr>
              <a:t>杜</a:t>
            </a:r>
            <a:r>
              <a:rPr lang="zh-CN" altLang="en-US" sz="2400" dirty="0" smtClean="0">
                <a:latin typeface="+mn-ea"/>
                <a:ea typeface="+mn-ea"/>
              </a:rPr>
              <a:t>费和吉勒</a:t>
            </a:r>
            <a:r>
              <a:rPr lang="en-US" altLang="zh-CN" sz="2400" dirty="0" smtClean="0">
                <a:latin typeface="+mn-ea"/>
                <a:ea typeface="+mn-ea"/>
              </a:rPr>
              <a:t>•</a:t>
            </a:r>
            <a:r>
              <a:rPr lang="zh-CN" altLang="en-US" sz="2400" dirty="0" smtClean="0">
                <a:latin typeface="+mn-ea"/>
                <a:ea typeface="+mn-ea"/>
              </a:rPr>
              <a:t>班</a:t>
            </a:r>
            <a:r>
              <a:rPr lang="zh-CN" altLang="en-US" sz="2400" dirty="0" smtClean="0">
                <a:latin typeface="+mn-ea"/>
                <a:ea typeface="+mn-ea"/>
              </a:rPr>
              <a:t>舒瓦。</a:t>
            </a:r>
            <a:endParaRPr lang="zh-CN" altLang="en-US" sz="2400" dirty="0" smtClean="0">
              <a:latin typeface="+mn-ea"/>
              <a:ea typeface="+mn-ea"/>
            </a:endParaRPr>
          </a:p>
        </p:txBody>
      </p:sp>
      <p:pic>
        <p:nvPicPr>
          <p:cNvPr id="8" name="图片 7" descr="t016ca70fe2e8e2d8c5.jpg"/>
          <p:cNvPicPr>
            <a:picLocks noChangeAspect="1"/>
          </p:cNvPicPr>
          <p:nvPr/>
        </p:nvPicPr>
        <p:blipFill>
          <a:blip r:embed="rId1" cstate="print"/>
          <a:stretch>
            <a:fillRect/>
          </a:stretch>
        </p:blipFill>
        <p:spPr>
          <a:xfrm>
            <a:off x="7725519" y="3256285"/>
            <a:ext cx="3960440" cy="2217846"/>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4454798" y="387278"/>
            <a:ext cx="3949155"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文艺复兴</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807254"/>
            <a:ext cx="11086097" cy="0"/>
            <a:chOff x="1028775" y="591989"/>
            <a:chExt cx="11086097" cy="0"/>
          </a:xfrm>
        </p:grpSpPr>
        <p:cxnSp>
          <p:nvCxnSpPr>
            <p:cNvPr id="19" name="直接连接符 18"/>
            <p:cNvCxnSpPr/>
            <p:nvPr/>
          </p:nvCxnSpPr>
          <p:spPr>
            <a:xfrm>
              <a:off x="10287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86106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矩形 5"/>
          <p:cNvSpPr/>
          <p:nvPr/>
        </p:nvSpPr>
        <p:spPr>
          <a:xfrm>
            <a:off x="884759" y="1168053"/>
            <a:ext cx="11305256" cy="1754326"/>
          </a:xfrm>
          <a:prstGeom prst="rect">
            <a:avLst/>
          </a:prstGeom>
        </p:spPr>
        <p:txBody>
          <a:bodyPr wrap="square">
            <a:spAutoFit/>
          </a:bodyPr>
          <a:lstStyle/>
          <a:p>
            <a:pPr algn="just">
              <a:lnSpc>
                <a:spcPct val="150000"/>
              </a:lnSpc>
            </a:pPr>
            <a:r>
              <a:rPr lang="en-US" altLang="zh-CN" sz="2400" dirty="0" smtClean="0">
                <a:latin typeface="+mn-ea"/>
                <a:ea typeface="+mn-ea"/>
              </a:rPr>
              <a:t>    </a:t>
            </a:r>
            <a:r>
              <a:rPr lang="en-US" altLang="zh-CN" sz="2400" dirty="0" smtClean="0">
                <a:latin typeface="+mn-ea"/>
                <a:ea typeface="+mn-ea"/>
              </a:rPr>
              <a:t>15</a:t>
            </a:r>
            <a:r>
              <a:rPr lang="zh-CN" altLang="en-US" sz="2400" dirty="0" smtClean="0">
                <a:latin typeface="+mn-ea"/>
                <a:ea typeface="+mn-ea"/>
              </a:rPr>
              <a:t>世</a:t>
            </a:r>
            <a:r>
              <a:rPr lang="zh-CN" altLang="en-US" sz="2400" dirty="0" smtClean="0">
                <a:latin typeface="+mn-ea"/>
                <a:ea typeface="+mn-ea"/>
              </a:rPr>
              <a:t>纪下半期活跃于欧洲乐坛的是法国佛莱芒乐派。他们活动的地区是当时尼德兰南部的省份佛莱芒和法国北部。约翰</a:t>
            </a:r>
            <a:r>
              <a:rPr lang="en-US" altLang="zh-CN" sz="2400" dirty="0" smtClean="0">
                <a:latin typeface="+mn-ea"/>
                <a:ea typeface="+mn-ea"/>
              </a:rPr>
              <a:t>•</a:t>
            </a:r>
            <a:r>
              <a:rPr lang="zh-CN" altLang="en-US" sz="2400" dirty="0" smtClean="0">
                <a:latin typeface="+mn-ea"/>
                <a:ea typeface="+mn-ea"/>
              </a:rPr>
              <a:t>奥</a:t>
            </a:r>
            <a:r>
              <a:rPr lang="zh-CN" altLang="en-US" sz="2400" dirty="0" smtClean="0">
                <a:latin typeface="+mn-ea"/>
                <a:ea typeface="+mn-ea"/>
              </a:rPr>
              <a:t>克冈是早期佛莱芒乐派的代表人物。若斯坎</a:t>
            </a:r>
            <a:r>
              <a:rPr lang="en-US" altLang="zh-CN" sz="2400" dirty="0" smtClean="0">
                <a:latin typeface="+mn-ea"/>
                <a:ea typeface="+mn-ea"/>
              </a:rPr>
              <a:t>•</a:t>
            </a:r>
            <a:r>
              <a:rPr lang="zh-CN" altLang="en-US" sz="2400" dirty="0" smtClean="0">
                <a:latin typeface="+mn-ea"/>
                <a:ea typeface="+mn-ea"/>
              </a:rPr>
              <a:t>德</a:t>
            </a:r>
            <a:r>
              <a:rPr lang="en-US" altLang="zh-CN" sz="2400" dirty="0" smtClean="0">
                <a:latin typeface="+mn-ea"/>
                <a:ea typeface="+mn-ea"/>
              </a:rPr>
              <a:t>•</a:t>
            </a:r>
            <a:r>
              <a:rPr lang="zh-CN" altLang="en-US" sz="2400" dirty="0" smtClean="0">
                <a:latin typeface="+mn-ea"/>
                <a:ea typeface="+mn-ea"/>
              </a:rPr>
              <a:t>普</a:t>
            </a:r>
            <a:r>
              <a:rPr lang="zh-CN" altLang="en-US" sz="2400" dirty="0" smtClean="0">
                <a:latin typeface="+mn-ea"/>
                <a:ea typeface="+mn-ea"/>
              </a:rPr>
              <a:t>雷是佛莱芒乐派作曲家最突出的代表。</a:t>
            </a:r>
            <a:endParaRPr lang="zh-CN" altLang="en-US" sz="2400" dirty="0" smtClean="0">
              <a:latin typeface="+mn-ea"/>
              <a:ea typeface="+mn-ea"/>
            </a:endParaRPr>
          </a:p>
        </p:txBody>
      </p:sp>
      <p:sp>
        <p:nvSpPr>
          <p:cNvPr id="7" name="矩形 6"/>
          <p:cNvSpPr/>
          <p:nvPr/>
        </p:nvSpPr>
        <p:spPr>
          <a:xfrm>
            <a:off x="884759" y="3400301"/>
            <a:ext cx="11377264" cy="1754326"/>
          </a:xfrm>
          <a:prstGeom prst="rect">
            <a:avLst/>
          </a:prstGeom>
        </p:spPr>
        <p:txBody>
          <a:bodyPr wrap="square">
            <a:spAutoFit/>
          </a:bodyPr>
          <a:lstStyle/>
          <a:p>
            <a:pPr algn="just">
              <a:lnSpc>
                <a:spcPct val="150000"/>
              </a:lnSpc>
            </a:pPr>
            <a:r>
              <a:rPr lang="en-US" altLang="zh-CN" sz="2400" dirty="0" smtClean="0">
                <a:latin typeface="+mn-ea"/>
                <a:ea typeface="+mn-ea"/>
              </a:rPr>
              <a:t>    </a:t>
            </a:r>
            <a:r>
              <a:rPr lang="en-US" altLang="zh-CN" sz="2400" dirty="0" smtClean="0">
                <a:latin typeface="+mn-ea"/>
                <a:ea typeface="+mn-ea"/>
              </a:rPr>
              <a:t>16</a:t>
            </a:r>
            <a:r>
              <a:rPr lang="zh-CN" altLang="en-US" sz="2400" dirty="0" smtClean="0">
                <a:latin typeface="+mn-ea"/>
                <a:ea typeface="+mn-ea"/>
              </a:rPr>
              <a:t>世</a:t>
            </a:r>
            <a:r>
              <a:rPr lang="zh-CN" altLang="en-US" sz="2400" dirty="0" smtClean="0">
                <a:latin typeface="+mn-ea"/>
                <a:ea typeface="+mn-ea"/>
              </a:rPr>
              <a:t>纪</a:t>
            </a:r>
            <a:r>
              <a:rPr lang="en-US" altLang="zh-CN" sz="2400" dirty="0" smtClean="0">
                <a:latin typeface="+mn-ea"/>
                <a:ea typeface="+mn-ea"/>
              </a:rPr>
              <a:t>20</a:t>
            </a:r>
            <a:r>
              <a:rPr lang="zh-CN" altLang="en-US" sz="2400" dirty="0" smtClean="0">
                <a:latin typeface="+mn-ea"/>
                <a:ea typeface="+mn-ea"/>
              </a:rPr>
              <a:t>年</a:t>
            </a:r>
            <a:r>
              <a:rPr lang="zh-CN" altLang="en-US" sz="2400" dirty="0" smtClean="0">
                <a:latin typeface="+mn-ea"/>
                <a:ea typeface="+mn-ea"/>
              </a:rPr>
              <a:t>代之后，在人文精神影响下，具有民族风格的音乐在各个国家兴起。其主要音乐体裁有意大利的牧歌、法国的尚松、西班牙的比良西科、德国的利德、英国的康索特。</a:t>
            </a:r>
            <a:endParaRPr lang="zh-CN" altLang="en-US" sz="2400" dirty="0" smtClean="0">
              <a:latin typeface="+mn-ea"/>
              <a:ea typeface="+mn-ea"/>
            </a:endParaRPr>
          </a:p>
        </p:txBody>
      </p:sp>
      <p:sp>
        <p:nvSpPr>
          <p:cNvPr id="8" name="十字星 7"/>
          <p:cNvSpPr/>
          <p:nvPr/>
        </p:nvSpPr>
        <p:spPr>
          <a:xfrm>
            <a:off x="884759" y="1168053"/>
            <a:ext cx="648072" cy="648072"/>
          </a:xfrm>
          <a:prstGeom prst="star4">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十字星 8"/>
          <p:cNvSpPr/>
          <p:nvPr/>
        </p:nvSpPr>
        <p:spPr>
          <a:xfrm>
            <a:off x="884759" y="3400301"/>
            <a:ext cx="648072" cy="648072"/>
          </a:xfrm>
          <a:prstGeom prst="star4">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rotWithShape="1">
          <a:blip r:embed="rId1" cstate="print">
            <a:extLst>
              <a:ext uri="{28A0092B-C50C-407E-A947-70E740481C1C}">
                <a14:useLocalDpi xmlns:a14="http://schemas.microsoft.com/office/drawing/2010/main" val="0"/>
              </a:ext>
            </a:extLst>
          </a:blip>
          <a:srcRect t="44058" b="42029"/>
          <a:stretch>
            <a:fillRect/>
          </a:stretch>
        </p:blipFill>
        <p:spPr>
          <a:xfrm>
            <a:off x="5592076" y="5325208"/>
            <a:ext cx="6380213" cy="1266091"/>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4454798" y="387278"/>
            <a:ext cx="3949155"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文艺复兴</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807254"/>
            <a:ext cx="11086097" cy="0"/>
            <a:chOff x="1028775" y="591989"/>
            <a:chExt cx="11086097" cy="0"/>
          </a:xfrm>
        </p:grpSpPr>
        <p:cxnSp>
          <p:nvCxnSpPr>
            <p:cNvPr id="19" name="直接连接符 18"/>
            <p:cNvCxnSpPr/>
            <p:nvPr/>
          </p:nvCxnSpPr>
          <p:spPr>
            <a:xfrm>
              <a:off x="10287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86106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矩形 5"/>
          <p:cNvSpPr/>
          <p:nvPr/>
        </p:nvSpPr>
        <p:spPr>
          <a:xfrm>
            <a:off x="884759" y="1312069"/>
            <a:ext cx="8396605" cy="3969385"/>
          </a:xfrm>
          <a:prstGeom prst="rect">
            <a:avLst/>
          </a:prstGeom>
        </p:spPr>
        <p:txBody>
          <a:bodyPr wrap="square">
            <a:spAutoFit/>
          </a:bodyPr>
          <a:lstStyle/>
          <a:p>
            <a:pPr algn="just">
              <a:lnSpc>
                <a:spcPct val="150000"/>
              </a:lnSpc>
            </a:pPr>
            <a:r>
              <a:rPr lang="en-US" altLang="zh-CN" sz="2400" dirty="0" smtClean="0">
                <a:latin typeface="+mn-ea"/>
                <a:ea typeface="+mn-ea"/>
              </a:rPr>
              <a:t>    </a:t>
            </a:r>
            <a:r>
              <a:rPr lang="en-US" altLang="zh-CN" sz="2400" dirty="0" smtClean="0">
                <a:latin typeface="+mn-ea"/>
                <a:ea typeface="+mn-ea"/>
              </a:rPr>
              <a:t>16</a:t>
            </a:r>
            <a:r>
              <a:rPr lang="zh-CN" altLang="en-US" sz="2400" dirty="0" smtClean="0">
                <a:latin typeface="+mn-ea"/>
                <a:ea typeface="+mn-ea"/>
              </a:rPr>
              <a:t>世</a:t>
            </a:r>
            <a:r>
              <a:rPr lang="zh-CN" altLang="en-US" sz="2400" dirty="0" smtClean="0">
                <a:latin typeface="+mn-ea"/>
                <a:ea typeface="+mn-ea"/>
              </a:rPr>
              <a:t>纪器乐音乐开始获得独立的发展，器乐逐渐从单纯为声乐伴奏的从属地位中摆脱出来。其主要表现为：产生于</a:t>
            </a:r>
            <a:r>
              <a:rPr lang="en-US" altLang="zh-CN" sz="2400" dirty="0" smtClean="0">
                <a:latin typeface="+mn-ea"/>
                <a:ea typeface="+mn-ea"/>
              </a:rPr>
              <a:t>14 </a:t>
            </a:r>
            <a:r>
              <a:rPr lang="zh-CN" altLang="en-US" sz="2400" dirty="0" smtClean="0">
                <a:latin typeface="+mn-ea"/>
                <a:ea typeface="+mn-ea"/>
              </a:rPr>
              <a:t>世纪的两种古钢琴</a:t>
            </a:r>
            <a:r>
              <a:rPr lang="en-US" altLang="zh-CN" sz="2400" dirty="0" smtClean="0">
                <a:latin typeface="+mn-ea"/>
                <a:ea typeface="+mn-ea"/>
              </a:rPr>
              <a:t>——</a:t>
            </a:r>
            <a:r>
              <a:rPr lang="zh-CN" altLang="en-US" sz="2400" dirty="0" smtClean="0">
                <a:latin typeface="+mn-ea"/>
                <a:ea typeface="+mn-ea"/>
              </a:rPr>
              <a:t>楔槌键琴和羽管键琴在文艺复兴时期已经发展成熟；琉特琴是当时流行最广的乐器，它已经形成一套较丰富的演奏技法，采用独特的品位记谱的方法；管风琴的制造得到发展。另外，许多器乐体裁如各种舞曲、前奏曲、托卡塔、利切卡尔、幻想曲和坎佐纳应运而生。</a:t>
            </a:r>
            <a:endParaRPr lang="zh-CN" altLang="en-US" sz="2400" dirty="0" smtClean="0">
              <a:latin typeface="+mn-ea"/>
              <a:ea typeface="+mn-ea"/>
            </a:endParaRPr>
          </a:p>
        </p:txBody>
      </p:sp>
      <p:sp>
        <p:nvSpPr>
          <p:cNvPr id="7" name="十字星 6"/>
          <p:cNvSpPr/>
          <p:nvPr/>
        </p:nvSpPr>
        <p:spPr>
          <a:xfrm>
            <a:off x="956767" y="1312069"/>
            <a:ext cx="648072" cy="648072"/>
          </a:xfrm>
          <a:prstGeom prst="star4">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9" name="图片 48"/>
          <p:cNvPicPr>
            <a:picLocks noChangeAspect="1"/>
          </p:cNvPicPr>
          <p:nvPr/>
        </p:nvPicPr>
        <p:blipFill rotWithShape="1">
          <a:blip r:embed="rId1" cstate="print">
            <a:extLst>
              <a:ext uri="{28A0092B-C50C-407E-A947-70E740481C1C}">
                <a14:useLocalDpi xmlns:a14="http://schemas.microsoft.com/office/drawing/2010/main" val="0"/>
              </a:ext>
            </a:extLst>
          </a:blip>
          <a:srcRect t="55459" r="72315" b="19420"/>
          <a:stretch>
            <a:fillRect/>
          </a:stretch>
        </p:blipFill>
        <p:spPr>
          <a:xfrm>
            <a:off x="9283065" y="1621790"/>
            <a:ext cx="3337560" cy="454215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additive="base">
                                        <p:cTn id="7" dur="500" fill="hold"/>
                                        <p:tgtEl>
                                          <p:spTgt spid="49"/>
                                        </p:tgtEl>
                                        <p:attrNameLst>
                                          <p:attrName>ppt_x</p:attrName>
                                        </p:attrNameLst>
                                      </p:cBhvr>
                                      <p:tavLst>
                                        <p:tav tm="0">
                                          <p:val>
                                            <p:strVal val="#ppt_x"/>
                                          </p:val>
                                        </p:tav>
                                        <p:tav tm="100000">
                                          <p:val>
                                            <p:strVal val="#ppt_x"/>
                                          </p:val>
                                        </p:tav>
                                      </p:tavLst>
                                    </p:anim>
                                    <p:anim calcmode="lin" valueType="num">
                                      <p:cBhvr additive="base">
                                        <p:cTn id="8"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5400000">
            <a:off x="2807970" y="-2807335"/>
            <a:ext cx="7219950" cy="12835255"/>
          </a:xfrm>
          <a:prstGeom prst="rect">
            <a:avLst/>
          </a:prstGeom>
        </p:spPr>
      </p:pic>
      <p:sp>
        <p:nvSpPr>
          <p:cNvPr id="2" name="矩形 1"/>
          <p:cNvSpPr/>
          <p:nvPr/>
        </p:nvSpPr>
        <p:spPr>
          <a:xfrm>
            <a:off x="1207770" y="670560"/>
            <a:ext cx="10709275" cy="5879465"/>
          </a:xfrm>
          <a:prstGeom prst="rect">
            <a:avLst/>
          </a:prstGeom>
          <a:solidFill>
            <a:schemeClr val="bg1"/>
          </a:solidFill>
          <a:ln w="762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6" name="矩形 5"/>
          <p:cNvSpPr/>
          <p:nvPr/>
        </p:nvSpPr>
        <p:spPr>
          <a:xfrm>
            <a:off x="903605" y="947420"/>
            <a:ext cx="10709275" cy="5879465"/>
          </a:xfrm>
          <a:prstGeom prst="rect">
            <a:avLst/>
          </a:prstGeom>
          <a:solidFill>
            <a:schemeClr val="bg1"/>
          </a:solidFill>
          <a:ln w="762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7" name="Rectangle 7"/>
          <p:cNvSpPr>
            <a:spLocks noChangeArrowheads="1"/>
          </p:cNvSpPr>
          <p:nvPr/>
        </p:nvSpPr>
        <p:spPr bwMode="auto">
          <a:xfrm>
            <a:off x="1207827" y="4154298"/>
            <a:ext cx="704680" cy="704680"/>
          </a:xfrm>
          <a:prstGeom prst="rect">
            <a:avLst/>
          </a:prstGeom>
          <a:solidFill>
            <a:schemeClr val="accent2"/>
          </a:solidFill>
          <a:ln>
            <a:noFill/>
          </a:ln>
        </p:spPr>
        <p:txBody>
          <a:bodyPr vert="horz" wrap="square" lIns="128580" tIns="64290" rIns="128580" bIns="64290" numCol="1" anchor="t" anchorCtr="0" compatLnSpc="1"/>
          <a:lstStyle/>
          <a:p>
            <a:endParaRPr lang="zh-CN" altLang="en-US"/>
          </a:p>
        </p:txBody>
      </p:sp>
      <p:sp>
        <p:nvSpPr>
          <p:cNvPr id="9" name="Rectangle 9"/>
          <p:cNvSpPr>
            <a:spLocks noChangeArrowheads="1"/>
          </p:cNvSpPr>
          <p:nvPr/>
        </p:nvSpPr>
        <p:spPr bwMode="auto">
          <a:xfrm>
            <a:off x="1207488" y="1311167"/>
            <a:ext cx="1008622" cy="1008622"/>
          </a:xfrm>
          <a:prstGeom prst="rect">
            <a:avLst/>
          </a:prstGeom>
          <a:solidFill>
            <a:srgbClr val="FFFF00"/>
          </a:solidFill>
          <a:ln>
            <a:noFill/>
          </a:ln>
        </p:spPr>
        <p:txBody>
          <a:bodyPr vert="horz" wrap="square" lIns="128580" tIns="64290" rIns="128580" bIns="64290" numCol="1" anchor="t" anchorCtr="0" compatLnSpc="1"/>
          <a:lstStyle/>
          <a:p>
            <a:endParaRPr lang="zh-CN" altLang="en-US"/>
          </a:p>
        </p:txBody>
      </p:sp>
      <p:sp>
        <p:nvSpPr>
          <p:cNvPr id="10" name="Rectangle 10"/>
          <p:cNvSpPr>
            <a:spLocks noChangeArrowheads="1"/>
          </p:cNvSpPr>
          <p:nvPr/>
        </p:nvSpPr>
        <p:spPr bwMode="auto">
          <a:xfrm>
            <a:off x="3730940" y="4023132"/>
            <a:ext cx="1386450" cy="1385117"/>
          </a:xfrm>
          <a:prstGeom prst="rect">
            <a:avLst/>
          </a:prstGeom>
          <a:solidFill>
            <a:schemeClr val="accent4"/>
          </a:solidFill>
          <a:ln>
            <a:noFill/>
          </a:ln>
        </p:spPr>
        <p:txBody>
          <a:bodyPr vert="horz" wrap="square" lIns="128580" tIns="64290" rIns="128580" bIns="64290" numCol="1" anchor="t" anchorCtr="0" compatLnSpc="1"/>
          <a:lstStyle/>
          <a:p>
            <a:endParaRPr lang="zh-CN" altLang="en-US"/>
          </a:p>
        </p:txBody>
      </p:sp>
      <p:sp>
        <p:nvSpPr>
          <p:cNvPr id="12" name="Rectangle 12"/>
          <p:cNvSpPr>
            <a:spLocks noChangeArrowheads="1"/>
          </p:cNvSpPr>
          <p:nvPr/>
        </p:nvSpPr>
        <p:spPr bwMode="auto">
          <a:xfrm>
            <a:off x="5117390" y="3597228"/>
            <a:ext cx="422034" cy="425905"/>
          </a:xfrm>
          <a:prstGeom prst="rect">
            <a:avLst/>
          </a:prstGeom>
          <a:solidFill>
            <a:srgbClr val="00B0F0"/>
          </a:solidFill>
          <a:ln>
            <a:noFill/>
          </a:ln>
        </p:spPr>
        <p:txBody>
          <a:bodyPr vert="horz" wrap="square" lIns="128580" tIns="64290" rIns="128580" bIns="64290" numCol="1" anchor="t" anchorCtr="0" compatLnSpc="1"/>
          <a:lstStyle/>
          <a:p>
            <a:endParaRPr lang="zh-CN" altLang="en-US"/>
          </a:p>
        </p:txBody>
      </p:sp>
      <p:sp>
        <p:nvSpPr>
          <p:cNvPr id="14" name="Rectangle 14"/>
          <p:cNvSpPr>
            <a:spLocks noChangeArrowheads="1"/>
          </p:cNvSpPr>
          <p:nvPr/>
        </p:nvSpPr>
        <p:spPr bwMode="auto">
          <a:xfrm>
            <a:off x="1604687" y="4859195"/>
            <a:ext cx="954416" cy="954416"/>
          </a:xfrm>
          <a:prstGeom prst="rect">
            <a:avLst/>
          </a:prstGeom>
          <a:solidFill>
            <a:srgbClr val="FFFF00"/>
          </a:solidFill>
          <a:ln>
            <a:noFill/>
          </a:ln>
        </p:spPr>
        <p:txBody>
          <a:bodyPr vert="horz" wrap="square" lIns="128580" tIns="64290" rIns="128580" bIns="64290" numCol="1" anchor="t" anchorCtr="0" compatLnSpc="1"/>
          <a:lstStyle/>
          <a:p>
            <a:endParaRPr lang="zh-CN" altLang="en-US"/>
          </a:p>
        </p:txBody>
      </p:sp>
      <p:sp>
        <p:nvSpPr>
          <p:cNvPr id="5" name="Rectangle 5"/>
          <p:cNvSpPr>
            <a:spLocks noChangeArrowheads="1"/>
          </p:cNvSpPr>
          <p:nvPr/>
        </p:nvSpPr>
        <p:spPr bwMode="auto">
          <a:xfrm>
            <a:off x="1802152" y="1726853"/>
            <a:ext cx="3029737" cy="3023929"/>
          </a:xfrm>
          <a:prstGeom prst="rect">
            <a:avLst/>
          </a:prstGeom>
          <a:solidFill>
            <a:srgbClr val="FFC000"/>
          </a:solidFill>
          <a:ln>
            <a:noFill/>
          </a:ln>
        </p:spPr>
        <p:txBody>
          <a:bodyPr vert="horz" wrap="square" lIns="128580" tIns="64290" rIns="128580" bIns="64290" numCol="1" anchor="t" anchorCtr="0" compatLnSpc="1"/>
          <a:lstStyle/>
          <a:p>
            <a:endParaRPr lang="zh-CN" altLang="en-US"/>
          </a:p>
        </p:txBody>
      </p:sp>
      <p:sp>
        <p:nvSpPr>
          <p:cNvPr id="13" name="Rectangle 13"/>
          <p:cNvSpPr>
            <a:spLocks noChangeArrowheads="1"/>
          </p:cNvSpPr>
          <p:nvPr/>
        </p:nvSpPr>
        <p:spPr bwMode="auto">
          <a:xfrm>
            <a:off x="4914424" y="1744117"/>
            <a:ext cx="915696" cy="914162"/>
          </a:xfrm>
          <a:prstGeom prst="rect">
            <a:avLst/>
          </a:prstGeom>
          <a:solidFill>
            <a:srgbClr val="FFFF00"/>
          </a:solidFill>
          <a:ln>
            <a:noFill/>
          </a:ln>
        </p:spPr>
        <p:txBody>
          <a:bodyPr vert="horz" wrap="square" lIns="128580" tIns="64290" rIns="128580" bIns="64290" numCol="1" anchor="t" anchorCtr="0" compatLnSpc="1"/>
          <a:lstStyle/>
          <a:p>
            <a:endParaRPr lang="zh-CN" altLang="en-US"/>
          </a:p>
        </p:txBody>
      </p:sp>
      <p:sp>
        <p:nvSpPr>
          <p:cNvPr id="21" name="MH_Number_1"/>
          <p:cNvSpPr/>
          <p:nvPr>
            <p:custDataLst>
              <p:tags r:id="rId2"/>
            </p:custDataLst>
          </p:nvPr>
        </p:nvSpPr>
        <p:spPr>
          <a:xfrm>
            <a:off x="6570608" y="1383065"/>
            <a:ext cx="379667" cy="379667"/>
          </a:xfrm>
          <a:prstGeom prst="ellipse">
            <a:avLst/>
          </a:prstGeom>
          <a:solidFill>
            <a:schemeClr val="accent1"/>
          </a:solidFill>
          <a:ln w="28575">
            <a:solidFill>
              <a:schemeClr val="bg1"/>
            </a:solidFill>
          </a:ln>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110"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1</a:t>
            </a:r>
            <a:endParaRPr lang="zh-CN" altLang="en-US" sz="2110"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22" name="MH_Entry_1"/>
          <p:cNvSpPr/>
          <p:nvPr>
            <p:custDataLst>
              <p:tags r:id="rId3"/>
            </p:custDataLst>
          </p:nvPr>
        </p:nvSpPr>
        <p:spPr>
          <a:xfrm>
            <a:off x="7290688" y="1311057"/>
            <a:ext cx="3960440" cy="492443"/>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r>
              <a:rPr lang="zh-CN" altLang="en-US" sz="3200" dirty="0" smtClean="0">
                <a:solidFill>
                  <a:schemeClr val="accent2"/>
                </a:solidFill>
                <a:latin typeface="Arial" panose="020B0604020202020204" pitchFamily="34" charset="0"/>
                <a:ea typeface="微软雅黑" panose="020B0503020204020204" pitchFamily="34" charset="-122"/>
                <a:sym typeface="Arial" panose="020B0604020202020204" pitchFamily="34" charset="0"/>
              </a:rPr>
              <a:t>古希腊和古罗马音乐</a:t>
            </a:r>
            <a:endParaRPr lang="en-US" altLang="zh-CN" sz="3200" dirty="0" smtClean="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MH_Number_2"/>
          <p:cNvSpPr/>
          <p:nvPr>
            <p:custDataLst>
              <p:tags r:id="rId4"/>
            </p:custDataLst>
          </p:nvPr>
        </p:nvSpPr>
        <p:spPr>
          <a:xfrm>
            <a:off x="6570608" y="2031643"/>
            <a:ext cx="379667" cy="379667"/>
          </a:xfrm>
          <a:prstGeom prst="ellipse">
            <a:avLst/>
          </a:prstGeom>
          <a:solidFill>
            <a:schemeClr val="accent2"/>
          </a:solidFill>
          <a:ln w="28575">
            <a:solidFill>
              <a:schemeClr val="bg1"/>
            </a:solidFill>
          </a:ln>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110"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2</a:t>
            </a:r>
            <a:endParaRPr lang="zh-CN" altLang="en-US" sz="2110"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25" name="MH_Number_3"/>
          <p:cNvSpPr/>
          <p:nvPr>
            <p:custDataLst>
              <p:tags r:id="rId5"/>
            </p:custDataLst>
          </p:nvPr>
        </p:nvSpPr>
        <p:spPr>
          <a:xfrm>
            <a:off x="6570608" y="2680221"/>
            <a:ext cx="379667" cy="379667"/>
          </a:xfrm>
          <a:prstGeom prst="ellipse">
            <a:avLst/>
          </a:prstGeom>
          <a:solidFill>
            <a:schemeClr val="accent3"/>
          </a:solidFill>
          <a:ln w="28575">
            <a:solidFill>
              <a:schemeClr val="bg1"/>
            </a:solidFill>
          </a:ln>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110"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3</a:t>
            </a:r>
            <a:endParaRPr lang="zh-CN" altLang="en-US" sz="2110"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27" name="MH_Number_4"/>
          <p:cNvSpPr/>
          <p:nvPr>
            <p:custDataLst>
              <p:tags r:id="rId6"/>
            </p:custDataLst>
          </p:nvPr>
        </p:nvSpPr>
        <p:spPr>
          <a:xfrm>
            <a:off x="6570608" y="3328799"/>
            <a:ext cx="379667" cy="379667"/>
          </a:xfrm>
          <a:prstGeom prst="ellipse">
            <a:avLst/>
          </a:prstGeom>
          <a:solidFill>
            <a:schemeClr val="accent4"/>
          </a:solidFill>
          <a:ln w="28575">
            <a:solidFill>
              <a:schemeClr val="bg1"/>
            </a:solidFill>
          </a:ln>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110"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4</a:t>
            </a:r>
            <a:endParaRPr lang="zh-CN" altLang="en-US" sz="2110"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29" name="MH_Others_1"/>
          <p:cNvSpPr txBox="1"/>
          <p:nvPr>
            <p:custDataLst>
              <p:tags r:id="rId7"/>
            </p:custDataLst>
          </p:nvPr>
        </p:nvSpPr>
        <p:spPr>
          <a:xfrm>
            <a:off x="2029802" y="2431950"/>
            <a:ext cx="2626654" cy="1107996"/>
          </a:xfrm>
          <a:prstGeom prst="rect">
            <a:avLst/>
          </a:prstGeom>
          <a:noFill/>
        </p:spPr>
        <p:txBody>
          <a:bodyPr vert="horz" wrap="square" lIns="0" tIns="0" rIns="0" bIns="0" rtlCol="0" anchor="ctr" anchorCtr="0">
            <a:spAutoFit/>
          </a:bodyPr>
          <a:lstStyle/>
          <a:p>
            <a:pPr algn="ctr"/>
            <a:r>
              <a:rPr lang="zh-CN" altLang="en-US" sz="72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目 录</a:t>
            </a:r>
            <a:endParaRPr lang="zh-CN" altLang="en-US" sz="72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MH_Others_2"/>
          <p:cNvSpPr txBox="1"/>
          <p:nvPr>
            <p:custDataLst>
              <p:tags r:id="rId8"/>
            </p:custDataLst>
          </p:nvPr>
        </p:nvSpPr>
        <p:spPr>
          <a:xfrm>
            <a:off x="2178120" y="3609695"/>
            <a:ext cx="2330017" cy="492443"/>
          </a:xfrm>
          <a:prstGeom prst="rect">
            <a:avLst/>
          </a:prstGeom>
          <a:noFill/>
        </p:spPr>
        <p:txBody>
          <a:bodyPr vert="horz" wrap="square" lIns="0" tIns="0" rIns="0" bIns="0">
            <a:spAutoFit/>
          </a:bodyPr>
          <a:lstStyle/>
          <a:p>
            <a:pPr algn="ctr">
              <a:defRPr/>
            </a:pPr>
            <a:r>
              <a:rPr lang="en-US" altLang="zh-CN" sz="3200" b="1" dirty="0">
                <a:solidFill>
                  <a:schemeClr val="bg1"/>
                </a:solidFill>
                <a:latin typeface="Arial" panose="020B0604020202020204" pitchFamily="34" charset="0"/>
                <a:ea typeface="微软雅黑" panose="020B0503020204020204" pitchFamily="34" charset="-122"/>
                <a:sym typeface="Arial" panose="020B0604020202020204" pitchFamily="34" charset="0"/>
              </a:rPr>
              <a:t>CONTENTS</a:t>
            </a:r>
            <a:endParaRPr lang="zh-CN" altLang="en-US" sz="32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MH_Entry_1"/>
          <p:cNvSpPr/>
          <p:nvPr>
            <p:custDataLst>
              <p:tags r:id="rId9"/>
            </p:custDataLst>
          </p:nvPr>
        </p:nvSpPr>
        <p:spPr>
          <a:xfrm>
            <a:off x="7290688" y="1959635"/>
            <a:ext cx="3960440" cy="492443"/>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r>
              <a:rPr lang="zh-CN" altLang="en-US" sz="3200" dirty="0" smtClean="0">
                <a:solidFill>
                  <a:schemeClr val="accent2"/>
                </a:solidFill>
                <a:latin typeface="Arial" panose="020B0604020202020204" pitchFamily="34" charset="0"/>
                <a:ea typeface="微软雅黑" panose="020B0503020204020204" pitchFamily="34" charset="-122"/>
                <a:sym typeface="Arial" panose="020B0604020202020204" pitchFamily="34" charset="0"/>
              </a:rPr>
              <a:t>文艺复兴时期的音乐</a:t>
            </a:r>
            <a:endParaRPr lang="en-US" altLang="zh-CN" sz="3200" dirty="0" smtClean="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MH_Entry_1"/>
          <p:cNvSpPr/>
          <p:nvPr>
            <p:custDataLst>
              <p:tags r:id="rId10"/>
            </p:custDataLst>
          </p:nvPr>
        </p:nvSpPr>
        <p:spPr>
          <a:xfrm>
            <a:off x="7290688" y="2608213"/>
            <a:ext cx="3960440" cy="492443"/>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r>
              <a:rPr lang="zh-CN" altLang="en-US" sz="3200" dirty="0" smtClean="0">
                <a:solidFill>
                  <a:schemeClr val="accent2"/>
                </a:solidFill>
                <a:latin typeface="Arial" panose="020B0604020202020204" pitchFamily="34" charset="0"/>
                <a:ea typeface="微软雅黑" panose="020B0503020204020204" pitchFamily="34" charset="-122"/>
                <a:sym typeface="Arial" panose="020B0604020202020204" pitchFamily="34" charset="0"/>
              </a:rPr>
              <a:t>巴洛克时期的音乐</a:t>
            </a:r>
            <a:endParaRPr lang="en-US" altLang="zh-CN" sz="3200" dirty="0" smtClean="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MH_Entry_1"/>
          <p:cNvSpPr/>
          <p:nvPr>
            <p:custDataLst>
              <p:tags r:id="rId11"/>
            </p:custDataLst>
          </p:nvPr>
        </p:nvSpPr>
        <p:spPr>
          <a:xfrm>
            <a:off x="7290688" y="3256791"/>
            <a:ext cx="3960440" cy="492443"/>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r>
              <a:rPr lang="zh-CN" altLang="en-US" sz="3200" dirty="0" smtClean="0">
                <a:solidFill>
                  <a:schemeClr val="accent2"/>
                </a:solidFill>
                <a:latin typeface="Arial" panose="020B0604020202020204" pitchFamily="34" charset="0"/>
                <a:ea typeface="微软雅黑" panose="020B0503020204020204" pitchFamily="34" charset="-122"/>
                <a:sym typeface="Arial" panose="020B0604020202020204" pitchFamily="34" charset="0"/>
              </a:rPr>
              <a:t>古典主义时期的音乐</a:t>
            </a:r>
            <a:endParaRPr lang="en-US" altLang="zh-CN" sz="3200" dirty="0" smtClean="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MH_Number_1"/>
          <p:cNvSpPr/>
          <p:nvPr>
            <p:custDataLst>
              <p:tags r:id="rId12"/>
            </p:custDataLst>
          </p:nvPr>
        </p:nvSpPr>
        <p:spPr>
          <a:xfrm>
            <a:off x="6570608" y="3977377"/>
            <a:ext cx="379667" cy="379667"/>
          </a:xfrm>
          <a:prstGeom prst="ellipse">
            <a:avLst/>
          </a:prstGeom>
          <a:solidFill>
            <a:schemeClr val="accent1"/>
          </a:solidFill>
          <a:ln w="28575">
            <a:solidFill>
              <a:schemeClr val="bg1"/>
            </a:solidFill>
          </a:ln>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110" b="1" dirty="0" smtClean="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5</a:t>
            </a:r>
            <a:endParaRPr lang="zh-CN" altLang="en-US" sz="2110"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37" name="MH_Entry_1"/>
          <p:cNvSpPr/>
          <p:nvPr>
            <p:custDataLst>
              <p:tags r:id="rId13"/>
            </p:custDataLst>
          </p:nvPr>
        </p:nvSpPr>
        <p:spPr>
          <a:xfrm>
            <a:off x="7290688" y="3905369"/>
            <a:ext cx="3960440" cy="492443"/>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r>
              <a:rPr lang="zh-CN" altLang="en-US" sz="3200" dirty="0" smtClean="0">
                <a:solidFill>
                  <a:schemeClr val="accent2"/>
                </a:solidFill>
                <a:latin typeface="Arial" panose="020B0604020202020204" pitchFamily="34" charset="0"/>
                <a:ea typeface="微软雅黑" panose="020B0503020204020204" pitchFamily="34" charset="-122"/>
                <a:sym typeface="Arial" panose="020B0604020202020204" pitchFamily="34" charset="0"/>
              </a:rPr>
              <a:t>浪漫主义时期的音乐</a:t>
            </a:r>
            <a:endParaRPr lang="en-US" altLang="zh-CN" sz="3200" dirty="0" smtClean="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MH_Number_4"/>
          <p:cNvSpPr/>
          <p:nvPr>
            <p:custDataLst>
              <p:tags r:id="rId14"/>
            </p:custDataLst>
          </p:nvPr>
        </p:nvSpPr>
        <p:spPr>
          <a:xfrm>
            <a:off x="6570608" y="4554200"/>
            <a:ext cx="379667" cy="379667"/>
          </a:xfrm>
          <a:prstGeom prst="ellipse">
            <a:avLst/>
          </a:prstGeom>
          <a:solidFill>
            <a:schemeClr val="accent4"/>
          </a:solidFill>
          <a:ln w="28575">
            <a:solidFill>
              <a:schemeClr val="bg1"/>
            </a:solidFill>
          </a:ln>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110" b="1" dirty="0" smtClean="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6</a:t>
            </a:r>
            <a:endParaRPr lang="zh-CN" altLang="en-US" sz="2110"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39" name="MH_Entry_1"/>
          <p:cNvSpPr/>
          <p:nvPr>
            <p:custDataLst>
              <p:tags r:id="rId15"/>
            </p:custDataLst>
          </p:nvPr>
        </p:nvSpPr>
        <p:spPr>
          <a:xfrm>
            <a:off x="7290688" y="4481939"/>
            <a:ext cx="3960440" cy="492443"/>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r>
              <a:rPr lang="zh-CN" altLang="en-US" sz="3200" dirty="0" smtClean="0">
                <a:solidFill>
                  <a:schemeClr val="accent2"/>
                </a:solidFill>
                <a:latin typeface="Arial" panose="020B0604020202020204" pitchFamily="34" charset="0"/>
                <a:ea typeface="微软雅黑" panose="020B0503020204020204" pitchFamily="34" charset="-122"/>
                <a:sym typeface="Arial" panose="020B0604020202020204" pitchFamily="34" charset="0"/>
              </a:rPr>
              <a:t>民族主义音乐</a:t>
            </a:r>
            <a:endParaRPr lang="en-US" altLang="zh-CN" sz="3200" dirty="0" smtClean="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MH_Number_1"/>
          <p:cNvSpPr/>
          <p:nvPr>
            <p:custDataLst>
              <p:tags r:id="rId16"/>
            </p:custDataLst>
          </p:nvPr>
        </p:nvSpPr>
        <p:spPr>
          <a:xfrm>
            <a:off x="6570608" y="5130517"/>
            <a:ext cx="379667" cy="379667"/>
          </a:xfrm>
          <a:prstGeom prst="ellipse">
            <a:avLst/>
          </a:prstGeom>
          <a:solidFill>
            <a:schemeClr val="accent1"/>
          </a:solidFill>
          <a:ln w="28575">
            <a:solidFill>
              <a:schemeClr val="bg1"/>
            </a:solidFill>
          </a:ln>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110" b="1" dirty="0" smtClean="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7</a:t>
            </a:r>
            <a:endParaRPr lang="zh-CN" altLang="en-US" sz="2110"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41" name="MH_Entry_1"/>
          <p:cNvSpPr/>
          <p:nvPr>
            <p:custDataLst>
              <p:tags r:id="rId17"/>
            </p:custDataLst>
          </p:nvPr>
        </p:nvSpPr>
        <p:spPr>
          <a:xfrm>
            <a:off x="7290688" y="5058509"/>
            <a:ext cx="3960440" cy="492443"/>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r>
              <a:rPr lang="zh-CN" altLang="en-US" sz="3200" dirty="0" smtClean="0">
                <a:solidFill>
                  <a:schemeClr val="accent2"/>
                </a:solidFill>
                <a:latin typeface="Arial" panose="020B0604020202020204" pitchFamily="34" charset="0"/>
                <a:ea typeface="微软雅黑" panose="020B0503020204020204" pitchFamily="34" charset="-122"/>
                <a:sym typeface="Arial" panose="020B0604020202020204" pitchFamily="34" charset="0"/>
              </a:rPr>
              <a:t>印象主义音乐</a:t>
            </a:r>
            <a:endParaRPr lang="en-US" altLang="zh-CN" sz="3200" dirty="0" smtClean="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43" name="MH_Entry_1"/>
          <p:cNvSpPr/>
          <p:nvPr>
            <p:custDataLst>
              <p:tags r:id="rId18"/>
            </p:custDataLst>
          </p:nvPr>
        </p:nvSpPr>
        <p:spPr>
          <a:xfrm>
            <a:off x="7290688" y="5634826"/>
            <a:ext cx="3960440" cy="492443"/>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r>
              <a:rPr lang="en-US" altLang="zh-CN" sz="3200" dirty="0" smtClean="0">
                <a:solidFill>
                  <a:schemeClr val="accent2"/>
                </a:solidFill>
                <a:latin typeface="Arial" panose="020B0604020202020204" pitchFamily="34" charset="0"/>
                <a:ea typeface="微软雅黑" panose="020B0503020204020204" pitchFamily="34" charset="-122"/>
                <a:sym typeface="Arial" panose="020B0604020202020204" pitchFamily="34" charset="0"/>
              </a:rPr>
              <a:t>20</a:t>
            </a:r>
            <a:r>
              <a:rPr lang="zh-CN" altLang="en-US" sz="3200" dirty="0" smtClean="0">
                <a:solidFill>
                  <a:schemeClr val="accent2"/>
                </a:solidFill>
                <a:latin typeface="Arial" panose="020B0604020202020204" pitchFamily="34" charset="0"/>
                <a:ea typeface="微软雅黑" panose="020B0503020204020204" pitchFamily="34" charset="-122"/>
                <a:sym typeface="Arial" panose="020B0604020202020204" pitchFamily="34" charset="0"/>
              </a:rPr>
              <a:t>世纪音乐</a:t>
            </a:r>
            <a:endParaRPr lang="en-US" altLang="zh-CN" sz="3200" dirty="0" smtClean="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44" name="MH_Number_4"/>
          <p:cNvSpPr/>
          <p:nvPr>
            <p:custDataLst>
              <p:tags r:id="rId19"/>
            </p:custDataLst>
          </p:nvPr>
        </p:nvSpPr>
        <p:spPr>
          <a:xfrm>
            <a:off x="6570608" y="5706834"/>
            <a:ext cx="379667" cy="379667"/>
          </a:xfrm>
          <a:prstGeom prst="ellipse">
            <a:avLst/>
          </a:prstGeom>
          <a:solidFill>
            <a:schemeClr val="accent4"/>
          </a:solidFill>
          <a:ln w="28575">
            <a:solidFill>
              <a:schemeClr val="bg1"/>
            </a:solidFill>
          </a:ln>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110" b="1" dirty="0" smtClean="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8</a:t>
            </a:r>
            <a:endParaRPr lang="zh-CN" altLang="en-US" sz="2110"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40000" fill="hold" grpId="0" nodeType="withEffect">
                                  <p:stCondLst>
                                    <p:cond delay="100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500" fill="hold"/>
                                        <p:tgtEl>
                                          <p:spTgt spid="7"/>
                                        </p:tgtEl>
                                        <p:attrNameLst>
                                          <p:attrName>ppt_x</p:attrName>
                                        </p:attrNameLst>
                                      </p:cBhvr>
                                      <p:tavLst>
                                        <p:tav tm="0">
                                          <p:val>
                                            <p:strVal val="0-#ppt_w/2"/>
                                          </p:val>
                                        </p:tav>
                                        <p:tav tm="100000">
                                          <p:val>
                                            <p:strVal val="#ppt_x"/>
                                          </p:val>
                                        </p:tav>
                                      </p:tavLst>
                                    </p:anim>
                                    <p:anim calcmode="lin" valueType="num">
                                      <p:cBhvr additive="base">
                                        <p:cTn id="8" dur="1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8" accel="40000" fill="hold" grpId="0" nodeType="withEffect">
                                  <p:stCondLst>
                                    <p:cond delay="50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1500" fill="hold"/>
                                        <p:tgtEl>
                                          <p:spTgt spid="9"/>
                                        </p:tgtEl>
                                        <p:attrNameLst>
                                          <p:attrName>ppt_x</p:attrName>
                                        </p:attrNameLst>
                                      </p:cBhvr>
                                      <p:tavLst>
                                        <p:tav tm="0">
                                          <p:val>
                                            <p:strVal val="0-#ppt_w/2"/>
                                          </p:val>
                                        </p:tav>
                                        <p:tav tm="100000">
                                          <p:val>
                                            <p:strVal val="#ppt_x"/>
                                          </p:val>
                                        </p:tav>
                                      </p:tavLst>
                                    </p:anim>
                                    <p:anim calcmode="lin" valueType="num">
                                      <p:cBhvr additive="base">
                                        <p:cTn id="12" dur="1500" fill="hold"/>
                                        <p:tgtEl>
                                          <p:spTgt spid="9"/>
                                        </p:tgtEl>
                                        <p:attrNameLst>
                                          <p:attrName>ppt_y</p:attrName>
                                        </p:attrNameLst>
                                      </p:cBhvr>
                                      <p:tavLst>
                                        <p:tav tm="0">
                                          <p:val>
                                            <p:strVal val="#ppt_y"/>
                                          </p:val>
                                        </p:tav>
                                        <p:tav tm="100000">
                                          <p:val>
                                            <p:strVal val="#ppt_y"/>
                                          </p:val>
                                        </p:tav>
                                      </p:tavLst>
                                    </p:anim>
                                  </p:childTnLst>
                                </p:cTn>
                              </p:par>
                              <p:par>
                                <p:cTn id="13" presetID="2" presetClass="entr" presetSubtype="8" accel="4000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1250" fill="hold"/>
                                        <p:tgtEl>
                                          <p:spTgt spid="10"/>
                                        </p:tgtEl>
                                        <p:attrNameLst>
                                          <p:attrName>ppt_x</p:attrName>
                                        </p:attrNameLst>
                                      </p:cBhvr>
                                      <p:tavLst>
                                        <p:tav tm="0">
                                          <p:val>
                                            <p:strVal val="0-#ppt_w/2"/>
                                          </p:val>
                                        </p:tav>
                                        <p:tav tm="100000">
                                          <p:val>
                                            <p:strVal val="#ppt_x"/>
                                          </p:val>
                                        </p:tav>
                                      </p:tavLst>
                                    </p:anim>
                                    <p:anim calcmode="lin" valueType="num">
                                      <p:cBhvr additive="base">
                                        <p:cTn id="16" dur="1250" fill="hold"/>
                                        <p:tgtEl>
                                          <p:spTgt spid="10"/>
                                        </p:tgtEl>
                                        <p:attrNameLst>
                                          <p:attrName>ppt_y</p:attrName>
                                        </p:attrNameLst>
                                      </p:cBhvr>
                                      <p:tavLst>
                                        <p:tav tm="0">
                                          <p:val>
                                            <p:strVal val="#ppt_y"/>
                                          </p:val>
                                        </p:tav>
                                        <p:tav tm="100000">
                                          <p:val>
                                            <p:strVal val="#ppt_y"/>
                                          </p:val>
                                        </p:tav>
                                      </p:tavLst>
                                    </p:anim>
                                  </p:childTnLst>
                                </p:cTn>
                              </p:par>
                              <p:par>
                                <p:cTn id="17" presetID="2" presetClass="entr" presetSubtype="8" accel="40000" fill="hold" grpId="0" nodeType="withEffect">
                                  <p:stCondLst>
                                    <p:cond delay="25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1250" fill="hold"/>
                                        <p:tgtEl>
                                          <p:spTgt spid="12"/>
                                        </p:tgtEl>
                                        <p:attrNameLst>
                                          <p:attrName>ppt_x</p:attrName>
                                        </p:attrNameLst>
                                      </p:cBhvr>
                                      <p:tavLst>
                                        <p:tav tm="0">
                                          <p:val>
                                            <p:strVal val="0-#ppt_w/2"/>
                                          </p:val>
                                        </p:tav>
                                        <p:tav tm="100000">
                                          <p:val>
                                            <p:strVal val="#ppt_x"/>
                                          </p:val>
                                        </p:tav>
                                      </p:tavLst>
                                    </p:anim>
                                    <p:anim calcmode="lin" valueType="num">
                                      <p:cBhvr additive="base">
                                        <p:cTn id="20" dur="1250" fill="hold"/>
                                        <p:tgtEl>
                                          <p:spTgt spid="12"/>
                                        </p:tgtEl>
                                        <p:attrNameLst>
                                          <p:attrName>ppt_y</p:attrName>
                                        </p:attrNameLst>
                                      </p:cBhvr>
                                      <p:tavLst>
                                        <p:tav tm="0">
                                          <p:val>
                                            <p:strVal val="#ppt_y"/>
                                          </p:val>
                                        </p:tav>
                                        <p:tav tm="100000">
                                          <p:val>
                                            <p:strVal val="#ppt_y"/>
                                          </p:val>
                                        </p:tav>
                                      </p:tavLst>
                                    </p:anim>
                                  </p:childTnLst>
                                </p:cTn>
                              </p:par>
                              <p:par>
                                <p:cTn id="21" presetID="2" presetClass="entr" presetSubtype="8" accel="40000" fill="hold" grpId="0" nodeType="withEffect">
                                  <p:stCondLst>
                                    <p:cond delay="50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1500" fill="hold"/>
                                        <p:tgtEl>
                                          <p:spTgt spid="14"/>
                                        </p:tgtEl>
                                        <p:attrNameLst>
                                          <p:attrName>ppt_x</p:attrName>
                                        </p:attrNameLst>
                                      </p:cBhvr>
                                      <p:tavLst>
                                        <p:tav tm="0">
                                          <p:val>
                                            <p:strVal val="0-#ppt_w/2"/>
                                          </p:val>
                                        </p:tav>
                                        <p:tav tm="100000">
                                          <p:val>
                                            <p:strVal val="#ppt_x"/>
                                          </p:val>
                                        </p:tav>
                                      </p:tavLst>
                                    </p:anim>
                                    <p:anim calcmode="lin" valueType="num">
                                      <p:cBhvr additive="base">
                                        <p:cTn id="24" dur="1500" fill="hold"/>
                                        <p:tgtEl>
                                          <p:spTgt spid="14"/>
                                        </p:tgtEl>
                                        <p:attrNameLst>
                                          <p:attrName>ppt_y</p:attrName>
                                        </p:attrNameLst>
                                      </p:cBhvr>
                                      <p:tavLst>
                                        <p:tav tm="0">
                                          <p:val>
                                            <p:strVal val="#ppt_y"/>
                                          </p:val>
                                        </p:tav>
                                        <p:tav tm="100000">
                                          <p:val>
                                            <p:strVal val="#ppt_y"/>
                                          </p:val>
                                        </p:tav>
                                      </p:tavLst>
                                    </p:anim>
                                  </p:childTnLst>
                                </p:cTn>
                              </p:par>
                              <p:par>
                                <p:cTn id="25" presetID="2" presetClass="entr" presetSubtype="8" accel="40000" fill="hold" grpId="0" nodeType="withEffect">
                                  <p:stCondLst>
                                    <p:cond delay="25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1000" fill="hold"/>
                                        <p:tgtEl>
                                          <p:spTgt spid="5"/>
                                        </p:tgtEl>
                                        <p:attrNameLst>
                                          <p:attrName>ppt_x</p:attrName>
                                        </p:attrNameLst>
                                      </p:cBhvr>
                                      <p:tavLst>
                                        <p:tav tm="0">
                                          <p:val>
                                            <p:strVal val="0-#ppt_w/2"/>
                                          </p:val>
                                        </p:tav>
                                        <p:tav tm="100000">
                                          <p:val>
                                            <p:strVal val="#ppt_x"/>
                                          </p:val>
                                        </p:tav>
                                      </p:tavLst>
                                    </p:anim>
                                    <p:anim calcmode="lin" valueType="num">
                                      <p:cBhvr additive="base">
                                        <p:cTn id="28" dur="1000" fill="hold"/>
                                        <p:tgtEl>
                                          <p:spTgt spid="5"/>
                                        </p:tgtEl>
                                        <p:attrNameLst>
                                          <p:attrName>ppt_y</p:attrName>
                                        </p:attrNameLst>
                                      </p:cBhvr>
                                      <p:tavLst>
                                        <p:tav tm="0">
                                          <p:val>
                                            <p:strVal val="#ppt_y"/>
                                          </p:val>
                                        </p:tav>
                                        <p:tav tm="100000">
                                          <p:val>
                                            <p:strVal val="#ppt_y"/>
                                          </p:val>
                                        </p:tav>
                                      </p:tavLst>
                                    </p:anim>
                                  </p:childTnLst>
                                </p:cTn>
                              </p:par>
                              <p:par>
                                <p:cTn id="29" presetID="2" presetClass="entr" presetSubtype="8" accel="40000" fill="hold" grpId="0" nodeType="withEffect">
                                  <p:stCondLst>
                                    <p:cond delay="100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1500" fill="hold"/>
                                        <p:tgtEl>
                                          <p:spTgt spid="13"/>
                                        </p:tgtEl>
                                        <p:attrNameLst>
                                          <p:attrName>ppt_x</p:attrName>
                                        </p:attrNameLst>
                                      </p:cBhvr>
                                      <p:tavLst>
                                        <p:tav tm="0">
                                          <p:val>
                                            <p:strVal val="0-#ppt_w/2"/>
                                          </p:val>
                                        </p:tav>
                                        <p:tav tm="100000">
                                          <p:val>
                                            <p:strVal val="#ppt_x"/>
                                          </p:val>
                                        </p:tav>
                                      </p:tavLst>
                                    </p:anim>
                                    <p:anim calcmode="lin" valueType="num">
                                      <p:cBhvr additive="base">
                                        <p:cTn id="32" dur="1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56" presetClass="entr" presetSubtype="0" fill="hold" grpId="0" nodeType="clickEffect">
                                  <p:stCondLst>
                                    <p:cond delay="0"/>
                                  </p:stCondLst>
                                  <p:iterate type="lt">
                                    <p:tmPct val="10000"/>
                                  </p:iterate>
                                  <p:childTnLst>
                                    <p:set>
                                      <p:cBhvr>
                                        <p:cTn id="36" dur="1" fill="hold">
                                          <p:stCondLst>
                                            <p:cond delay="0"/>
                                          </p:stCondLst>
                                        </p:cTn>
                                        <p:tgtEl>
                                          <p:spTgt spid="29"/>
                                        </p:tgtEl>
                                        <p:attrNameLst>
                                          <p:attrName>style.visibility</p:attrName>
                                        </p:attrNameLst>
                                      </p:cBhvr>
                                      <p:to>
                                        <p:strVal val="visible"/>
                                      </p:to>
                                    </p:set>
                                    <p:anim by="(-#ppt_w*2)" calcmode="lin" valueType="num">
                                      <p:cBhvr rctx="PPT">
                                        <p:cTn id="37" dur="500" autoRev="1" fill="hold">
                                          <p:stCondLst>
                                            <p:cond delay="0"/>
                                          </p:stCondLst>
                                        </p:cTn>
                                        <p:tgtEl>
                                          <p:spTgt spid="29"/>
                                        </p:tgtEl>
                                        <p:attrNameLst>
                                          <p:attrName>ppt_w</p:attrName>
                                        </p:attrNameLst>
                                      </p:cBhvr>
                                    </p:anim>
                                    <p:anim by="(#ppt_w*0.50)" calcmode="lin" valueType="num">
                                      <p:cBhvr>
                                        <p:cTn id="38" dur="500" decel="50000" autoRev="1" fill="hold">
                                          <p:stCondLst>
                                            <p:cond delay="0"/>
                                          </p:stCondLst>
                                        </p:cTn>
                                        <p:tgtEl>
                                          <p:spTgt spid="29"/>
                                        </p:tgtEl>
                                        <p:attrNameLst>
                                          <p:attrName>ppt_x</p:attrName>
                                        </p:attrNameLst>
                                      </p:cBhvr>
                                    </p:anim>
                                    <p:anim from="(-#ppt_h/2)" to="(#ppt_y)" calcmode="lin" valueType="num">
                                      <p:cBhvr>
                                        <p:cTn id="39" dur="1000" fill="hold">
                                          <p:stCondLst>
                                            <p:cond delay="0"/>
                                          </p:stCondLst>
                                        </p:cTn>
                                        <p:tgtEl>
                                          <p:spTgt spid="29"/>
                                        </p:tgtEl>
                                        <p:attrNameLst>
                                          <p:attrName>ppt_y</p:attrName>
                                        </p:attrNameLst>
                                      </p:cBhvr>
                                    </p:anim>
                                    <p:animRot by="21600000">
                                      <p:cBhvr>
                                        <p:cTn id="40" dur="1000" fill="hold">
                                          <p:stCondLst>
                                            <p:cond delay="0"/>
                                          </p:stCondLst>
                                        </p:cTn>
                                        <p:tgtEl>
                                          <p:spTgt spid="29"/>
                                        </p:tgtEl>
                                        <p:attrNameLst>
                                          <p:attrName>r</p:attrName>
                                        </p:attrNameLst>
                                      </p:cBhvr>
                                    </p:animRot>
                                  </p:childTnLst>
                                </p:cTn>
                              </p:par>
                              <p:par>
                                <p:cTn id="41" presetID="56" presetClass="entr" presetSubtype="0" fill="hold" grpId="0" nodeType="withEffect">
                                  <p:stCondLst>
                                    <p:cond delay="0"/>
                                  </p:stCondLst>
                                  <p:iterate type="lt">
                                    <p:tmPct val="10000"/>
                                  </p:iterate>
                                  <p:childTnLst>
                                    <p:set>
                                      <p:cBhvr>
                                        <p:cTn id="42" dur="1" fill="hold">
                                          <p:stCondLst>
                                            <p:cond delay="0"/>
                                          </p:stCondLst>
                                        </p:cTn>
                                        <p:tgtEl>
                                          <p:spTgt spid="30"/>
                                        </p:tgtEl>
                                        <p:attrNameLst>
                                          <p:attrName>style.visibility</p:attrName>
                                        </p:attrNameLst>
                                      </p:cBhvr>
                                      <p:to>
                                        <p:strVal val="visible"/>
                                      </p:to>
                                    </p:set>
                                    <p:anim by="(-#ppt_w*2)" calcmode="lin" valueType="num">
                                      <p:cBhvr rctx="PPT">
                                        <p:cTn id="43" dur="500" autoRev="1" fill="hold">
                                          <p:stCondLst>
                                            <p:cond delay="0"/>
                                          </p:stCondLst>
                                        </p:cTn>
                                        <p:tgtEl>
                                          <p:spTgt spid="30"/>
                                        </p:tgtEl>
                                        <p:attrNameLst>
                                          <p:attrName>ppt_w</p:attrName>
                                        </p:attrNameLst>
                                      </p:cBhvr>
                                    </p:anim>
                                    <p:anim by="(#ppt_w*0.50)" calcmode="lin" valueType="num">
                                      <p:cBhvr>
                                        <p:cTn id="44" dur="500" decel="50000" autoRev="1" fill="hold">
                                          <p:stCondLst>
                                            <p:cond delay="0"/>
                                          </p:stCondLst>
                                        </p:cTn>
                                        <p:tgtEl>
                                          <p:spTgt spid="30"/>
                                        </p:tgtEl>
                                        <p:attrNameLst>
                                          <p:attrName>ppt_x</p:attrName>
                                        </p:attrNameLst>
                                      </p:cBhvr>
                                    </p:anim>
                                    <p:anim from="(-#ppt_h/2)" to="(#ppt_y)" calcmode="lin" valueType="num">
                                      <p:cBhvr>
                                        <p:cTn id="45" dur="1000" fill="hold">
                                          <p:stCondLst>
                                            <p:cond delay="0"/>
                                          </p:stCondLst>
                                        </p:cTn>
                                        <p:tgtEl>
                                          <p:spTgt spid="30"/>
                                        </p:tgtEl>
                                        <p:attrNameLst>
                                          <p:attrName>ppt_y</p:attrName>
                                        </p:attrNameLst>
                                      </p:cBhvr>
                                    </p:anim>
                                    <p:animRot by="21600000">
                                      <p:cBhvr>
                                        <p:cTn id="46" dur="1000" fill="hold">
                                          <p:stCondLst>
                                            <p:cond delay="0"/>
                                          </p:stCondLst>
                                        </p:cTn>
                                        <p:tgtEl>
                                          <p:spTgt spid="30"/>
                                        </p:tgtEl>
                                        <p:attrNameLst>
                                          <p:attrName>r</p:attrName>
                                        </p:attrNameLst>
                                      </p:cBhvr>
                                    </p:animRot>
                                  </p:childTnLst>
                                </p:cTn>
                              </p:par>
                            </p:childTnLst>
                          </p:cTn>
                        </p:par>
                      </p:childTnLst>
                    </p:cTn>
                  </p:par>
                  <p:par>
                    <p:cTn id="47" fill="hold">
                      <p:stCondLst>
                        <p:cond delay="indefinite"/>
                      </p:stCondLst>
                      <p:childTnLst>
                        <p:par>
                          <p:cTn id="48" fill="hold">
                            <p:stCondLst>
                              <p:cond delay="0"/>
                            </p:stCondLst>
                            <p:childTnLst>
                              <p:par>
                                <p:cTn id="49" presetID="53" presetClass="entr" presetSubtype="16" fill="hold" grpId="0" nodeType="clickEffect">
                                  <p:stCondLst>
                                    <p:cond delay="0"/>
                                  </p:stCondLst>
                                  <p:childTnLst>
                                    <p:set>
                                      <p:cBhvr>
                                        <p:cTn id="50" dur="1" fill="hold">
                                          <p:stCondLst>
                                            <p:cond delay="0"/>
                                          </p:stCondLst>
                                        </p:cTn>
                                        <p:tgtEl>
                                          <p:spTgt spid="21"/>
                                        </p:tgtEl>
                                        <p:attrNameLst>
                                          <p:attrName>style.visibility</p:attrName>
                                        </p:attrNameLst>
                                      </p:cBhvr>
                                      <p:to>
                                        <p:strVal val="visible"/>
                                      </p:to>
                                    </p:set>
                                    <p:anim calcmode="lin" valueType="num">
                                      <p:cBhvr>
                                        <p:cTn id="51" dur="500" fill="hold"/>
                                        <p:tgtEl>
                                          <p:spTgt spid="21"/>
                                        </p:tgtEl>
                                        <p:attrNameLst>
                                          <p:attrName>ppt_w</p:attrName>
                                        </p:attrNameLst>
                                      </p:cBhvr>
                                      <p:tavLst>
                                        <p:tav tm="0">
                                          <p:val>
                                            <p:fltVal val="0"/>
                                          </p:val>
                                        </p:tav>
                                        <p:tav tm="100000">
                                          <p:val>
                                            <p:strVal val="#ppt_w"/>
                                          </p:val>
                                        </p:tav>
                                      </p:tavLst>
                                    </p:anim>
                                    <p:anim calcmode="lin" valueType="num">
                                      <p:cBhvr>
                                        <p:cTn id="52" dur="500" fill="hold"/>
                                        <p:tgtEl>
                                          <p:spTgt spid="21"/>
                                        </p:tgtEl>
                                        <p:attrNameLst>
                                          <p:attrName>ppt_h</p:attrName>
                                        </p:attrNameLst>
                                      </p:cBhvr>
                                      <p:tavLst>
                                        <p:tav tm="0">
                                          <p:val>
                                            <p:fltVal val="0"/>
                                          </p:val>
                                        </p:tav>
                                        <p:tav tm="100000">
                                          <p:val>
                                            <p:strVal val="#ppt_h"/>
                                          </p:val>
                                        </p:tav>
                                      </p:tavLst>
                                    </p:anim>
                                    <p:animEffect transition="in" filter="fade">
                                      <p:cBhvr>
                                        <p:cTn id="53" dur="500"/>
                                        <p:tgtEl>
                                          <p:spTgt spid="21"/>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23"/>
                                        </p:tgtEl>
                                        <p:attrNameLst>
                                          <p:attrName>style.visibility</p:attrName>
                                        </p:attrNameLst>
                                      </p:cBhvr>
                                      <p:to>
                                        <p:strVal val="visible"/>
                                      </p:to>
                                    </p:set>
                                    <p:anim calcmode="lin" valueType="num">
                                      <p:cBhvr>
                                        <p:cTn id="56" dur="500" fill="hold"/>
                                        <p:tgtEl>
                                          <p:spTgt spid="23"/>
                                        </p:tgtEl>
                                        <p:attrNameLst>
                                          <p:attrName>ppt_w</p:attrName>
                                        </p:attrNameLst>
                                      </p:cBhvr>
                                      <p:tavLst>
                                        <p:tav tm="0">
                                          <p:val>
                                            <p:fltVal val="0"/>
                                          </p:val>
                                        </p:tav>
                                        <p:tav tm="100000">
                                          <p:val>
                                            <p:strVal val="#ppt_w"/>
                                          </p:val>
                                        </p:tav>
                                      </p:tavLst>
                                    </p:anim>
                                    <p:anim calcmode="lin" valueType="num">
                                      <p:cBhvr>
                                        <p:cTn id="57" dur="500" fill="hold"/>
                                        <p:tgtEl>
                                          <p:spTgt spid="23"/>
                                        </p:tgtEl>
                                        <p:attrNameLst>
                                          <p:attrName>ppt_h</p:attrName>
                                        </p:attrNameLst>
                                      </p:cBhvr>
                                      <p:tavLst>
                                        <p:tav tm="0">
                                          <p:val>
                                            <p:fltVal val="0"/>
                                          </p:val>
                                        </p:tav>
                                        <p:tav tm="100000">
                                          <p:val>
                                            <p:strVal val="#ppt_h"/>
                                          </p:val>
                                        </p:tav>
                                      </p:tavLst>
                                    </p:anim>
                                    <p:animEffect transition="in" filter="fade">
                                      <p:cBhvr>
                                        <p:cTn id="58" dur="500"/>
                                        <p:tgtEl>
                                          <p:spTgt spid="23"/>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25"/>
                                        </p:tgtEl>
                                        <p:attrNameLst>
                                          <p:attrName>style.visibility</p:attrName>
                                        </p:attrNameLst>
                                      </p:cBhvr>
                                      <p:to>
                                        <p:strVal val="visible"/>
                                      </p:to>
                                    </p:set>
                                    <p:anim calcmode="lin" valueType="num">
                                      <p:cBhvr>
                                        <p:cTn id="61" dur="500" fill="hold"/>
                                        <p:tgtEl>
                                          <p:spTgt spid="25"/>
                                        </p:tgtEl>
                                        <p:attrNameLst>
                                          <p:attrName>ppt_w</p:attrName>
                                        </p:attrNameLst>
                                      </p:cBhvr>
                                      <p:tavLst>
                                        <p:tav tm="0">
                                          <p:val>
                                            <p:fltVal val="0"/>
                                          </p:val>
                                        </p:tav>
                                        <p:tav tm="100000">
                                          <p:val>
                                            <p:strVal val="#ppt_w"/>
                                          </p:val>
                                        </p:tav>
                                      </p:tavLst>
                                    </p:anim>
                                    <p:anim calcmode="lin" valueType="num">
                                      <p:cBhvr>
                                        <p:cTn id="62" dur="500" fill="hold"/>
                                        <p:tgtEl>
                                          <p:spTgt spid="25"/>
                                        </p:tgtEl>
                                        <p:attrNameLst>
                                          <p:attrName>ppt_h</p:attrName>
                                        </p:attrNameLst>
                                      </p:cBhvr>
                                      <p:tavLst>
                                        <p:tav tm="0">
                                          <p:val>
                                            <p:fltVal val="0"/>
                                          </p:val>
                                        </p:tav>
                                        <p:tav tm="100000">
                                          <p:val>
                                            <p:strVal val="#ppt_h"/>
                                          </p:val>
                                        </p:tav>
                                      </p:tavLst>
                                    </p:anim>
                                    <p:animEffect transition="in" filter="fade">
                                      <p:cBhvr>
                                        <p:cTn id="63" dur="500"/>
                                        <p:tgtEl>
                                          <p:spTgt spid="25"/>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27"/>
                                        </p:tgtEl>
                                        <p:attrNameLst>
                                          <p:attrName>style.visibility</p:attrName>
                                        </p:attrNameLst>
                                      </p:cBhvr>
                                      <p:to>
                                        <p:strVal val="visible"/>
                                      </p:to>
                                    </p:set>
                                    <p:anim calcmode="lin" valueType="num">
                                      <p:cBhvr>
                                        <p:cTn id="66" dur="500" fill="hold"/>
                                        <p:tgtEl>
                                          <p:spTgt spid="27"/>
                                        </p:tgtEl>
                                        <p:attrNameLst>
                                          <p:attrName>ppt_w</p:attrName>
                                        </p:attrNameLst>
                                      </p:cBhvr>
                                      <p:tavLst>
                                        <p:tav tm="0">
                                          <p:val>
                                            <p:fltVal val="0"/>
                                          </p:val>
                                        </p:tav>
                                        <p:tav tm="100000">
                                          <p:val>
                                            <p:strVal val="#ppt_w"/>
                                          </p:val>
                                        </p:tav>
                                      </p:tavLst>
                                    </p:anim>
                                    <p:anim calcmode="lin" valueType="num">
                                      <p:cBhvr>
                                        <p:cTn id="67" dur="500" fill="hold"/>
                                        <p:tgtEl>
                                          <p:spTgt spid="27"/>
                                        </p:tgtEl>
                                        <p:attrNameLst>
                                          <p:attrName>ppt_h</p:attrName>
                                        </p:attrNameLst>
                                      </p:cBhvr>
                                      <p:tavLst>
                                        <p:tav tm="0">
                                          <p:val>
                                            <p:fltVal val="0"/>
                                          </p:val>
                                        </p:tav>
                                        <p:tav tm="100000">
                                          <p:val>
                                            <p:strVal val="#ppt_h"/>
                                          </p:val>
                                        </p:tav>
                                      </p:tavLst>
                                    </p:anim>
                                    <p:animEffect transition="in" filter="fade">
                                      <p:cBhvr>
                                        <p:cTn id="68" dur="500"/>
                                        <p:tgtEl>
                                          <p:spTgt spid="27"/>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4" fill="hold" grpId="0" nodeType="clickEffect">
                                  <p:stCondLst>
                                    <p:cond delay="0"/>
                                  </p:stCondLst>
                                  <p:childTnLst>
                                    <p:set>
                                      <p:cBhvr>
                                        <p:cTn id="72" dur="1" fill="hold">
                                          <p:stCondLst>
                                            <p:cond delay="0"/>
                                          </p:stCondLst>
                                        </p:cTn>
                                        <p:tgtEl>
                                          <p:spTgt spid="22"/>
                                        </p:tgtEl>
                                        <p:attrNameLst>
                                          <p:attrName>style.visibility</p:attrName>
                                        </p:attrNameLst>
                                      </p:cBhvr>
                                      <p:to>
                                        <p:strVal val="visible"/>
                                      </p:to>
                                    </p:set>
                                    <p:animEffect transition="in" filter="wipe(down)">
                                      <p:cBhvr>
                                        <p:cTn id="73" dur="500"/>
                                        <p:tgtEl>
                                          <p:spTgt spid="22"/>
                                        </p:tgtEl>
                                      </p:cBhvr>
                                    </p:animEffect>
                                  </p:childTnLst>
                                </p:cTn>
                              </p:par>
                            </p:childTnLst>
                          </p:cTn>
                        </p:par>
                      </p:childTnLst>
                    </p:cTn>
                  </p:par>
                  <p:par>
                    <p:cTn id="74" fill="hold">
                      <p:stCondLst>
                        <p:cond delay="indefinite"/>
                      </p:stCondLst>
                      <p:childTnLst>
                        <p:par>
                          <p:cTn id="75" fill="hold">
                            <p:stCondLst>
                              <p:cond delay="0"/>
                            </p:stCondLst>
                            <p:childTnLst>
                              <p:par>
                                <p:cTn id="76" presetID="22" presetClass="entr" presetSubtype="4" fill="hold" grpId="0" nodeType="clickEffect">
                                  <p:stCondLst>
                                    <p:cond delay="0"/>
                                  </p:stCondLst>
                                  <p:childTnLst>
                                    <p:set>
                                      <p:cBhvr>
                                        <p:cTn id="77" dur="1" fill="hold">
                                          <p:stCondLst>
                                            <p:cond delay="0"/>
                                          </p:stCondLst>
                                        </p:cTn>
                                        <p:tgtEl>
                                          <p:spTgt spid="31"/>
                                        </p:tgtEl>
                                        <p:attrNameLst>
                                          <p:attrName>style.visibility</p:attrName>
                                        </p:attrNameLst>
                                      </p:cBhvr>
                                      <p:to>
                                        <p:strVal val="visible"/>
                                      </p:to>
                                    </p:set>
                                    <p:animEffect transition="in" filter="wipe(down)">
                                      <p:cBhvr>
                                        <p:cTn id="78" dur="500"/>
                                        <p:tgtEl>
                                          <p:spTgt spid="31"/>
                                        </p:tgtEl>
                                      </p:cBhvr>
                                    </p:animEffect>
                                  </p:childTnLst>
                                </p:cTn>
                              </p:par>
                            </p:childTnLst>
                          </p:cTn>
                        </p:par>
                      </p:childTnLst>
                    </p:cTn>
                  </p:par>
                  <p:par>
                    <p:cTn id="79" fill="hold">
                      <p:stCondLst>
                        <p:cond delay="indefinite"/>
                      </p:stCondLst>
                      <p:childTnLst>
                        <p:par>
                          <p:cTn id="80" fill="hold">
                            <p:stCondLst>
                              <p:cond delay="0"/>
                            </p:stCondLst>
                            <p:childTnLst>
                              <p:par>
                                <p:cTn id="81" presetID="22" presetClass="entr" presetSubtype="4" fill="hold" grpId="0" nodeType="clickEffect">
                                  <p:stCondLst>
                                    <p:cond delay="0"/>
                                  </p:stCondLst>
                                  <p:childTnLst>
                                    <p:set>
                                      <p:cBhvr>
                                        <p:cTn id="82" dur="1" fill="hold">
                                          <p:stCondLst>
                                            <p:cond delay="0"/>
                                          </p:stCondLst>
                                        </p:cTn>
                                        <p:tgtEl>
                                          <p:spTgt spid="32"/>
                                        </p:tgtEl>
                                        <p:attrNameLst>
                                          <p:attrName>style.visibility</p:attrName>
                                        </p:attrNameLst>
                                      </p:cBhvr>
                                      <p:to>
                                        <p:strVal val="visible"/>
                                      </p:to>
                                    </p:set>
                                    <p:animEffect transition="in" filter="wipe(down)">
                                      <p:cBhvr>
                                        <p:cTn id="83" dur="500"/>
                                        <p:tgtEl>
                                          <p:spTgt spid="32"/>
                                        </p:tgtEl>
                                      </p:cBhvr>
                                    </p:animEffect>
                                  </p:childTnLst>
                                </p:cTn>
                              </p:par>
                            </p:childTnLst>
                          </p:cTn>
                        </p:par>
                      </p:childTnLst>
                    </p:cTn>
                  </p:par>
                  <p:par>
                    <p:cTn id="84" fill="hold">
                      <p:stCondLst>
                        <p:cond delay="indefinite"/>
                      </p:stCondLst>
                      <p:childTnLst>
                        <p:par>
                          <p:cTn id="85" fill="hold">
                            <p:stCondLst>
                              <p:cond delay="0"/>
                            </p:stCondLst>
                            <p:childTnLst>
                              <p:par>
                                <p:cTn id="86" presetID="22" presetClass="entr" presetSubtype="4" fill="hold" grpId="0" nodeType="clickEffect">
                                  <p:stCondLst>
                                    <p:cond delay="0"/>
                                  </p:stCondLst>
                                  <p:childTnLst>
                                    <p:set>
                                      <p:cBhvr>
                                        <p:cTn id="87" dur="1" fill="hold">
                                          <p:stCondLst>
                                            <p:cond delay="0"/>
                                          </p:stCondLst>
                                        </p:cTn>
                                        <p:tgtEl>
                                          <p:spTgt spid="33"/>
                                        </p:tgtEl>
                                        <p:attrNameLst>
                                          <p:attrName>style.visibility</p:attrName>
                                        </p:attrNameLst>
                                      </p:cBhvr>
                                      <p:to>
                                        <p:strVal val="visible"/>
                                      </p:to>
                                    </p:set>
                                    <p:animEffect transition="in" filter="wipe(down)">
                                      <p:cBhvr>
                                        <p:cTn id="88" dur="500"/>
                                        <p:tgtEl>
                                          <p:spTgt spid="33"/>
                                        </p:tgtEl>
                                      </p:cBhvr>
                                    </p:animEffect>
                                  </p:childTnLst>
                                </p:cTn>
                              </p:par>
                            </p:childTnLst>
                          </p:cTn>
                        </p:par>
                      </p:childTnLst>
                    </p:cTn>
                  </p:par>
                  <p:par>
                    <p:cTn id="89" fill="hold">
                      <p:stCondLst>
                        <p:cond delay="indefinite"/>
                      </p:stCondLst>
                      <p:childTnLst>
                        <p:par>
                          <p:cTn id="90" fill="hold">
                            <p:stCondLst>
                              <p:cond delay="0"/>
                            </p:stCondLst>
                            <p:childTnLst>
                              <p:par>
                                <p:cTn id="91" presetID="53" presetClass="entr" presetSubtype="16" fill="hold" grpId="0" nodeType="clickEffect">
                                  <p:stCondLst>
                                    <p:cond delay="0"/>
                                  </p:stCondLst>
                                  <p:childTnLst>
                                    <p:set>
                                      <p:cBhvr>
                                        <p:cTn id="92" dur="1" fill="hold">
                                          <p:stCondLst>
                                            <p:cond delay="0"/>
                                          </p:stCondLst>
                                        </p:cTn>
                                        <p:tgtEl>
                                          <p:spTgt spid="36"/>
                                        </p:tgtEl>
                                        <p:attrNameLst>
                                          <p:attrName>style.visibility</p:attrName>
                                        </p:attrNameLst>
                                      </p:cBhvr>
                                      <p:to>
                                        <p:strVal val="visible"/>
                                      </p:to>
                                    </p:set>
                                    <p:anim calcmode="lin" valueType="num">
                                      <p:cBhvr>
                                        <p:cTn id="93" dur="500" fill="hold"/>
                                        <p:tgtEl>
                                          <p:spTgt spid="36"/>
                                        </p:tgtEl>
                                        <p:attrNameLst>
                                          <p:attrName>ppt_w</p:attrName>
                                        </p:attrNameLst>
                                      </p:cBhvr>
                                      <p:tavLst>
                                        <p:tav tm="0">
                                          <p:val>
                                            <p:fltVal val="0"/>
                                          </p:val>
                                        </p:tav>
                                        <p:tav tm="100000">
                                          <p:val>
                                            <p:strVal val="#ppt_w"/>
                                          </p:val>
                                        </p:tav>
                                      </p:tavLst>
                                    </p:anim>
                                    <p:anim calcmode="lin" valueType="num">
                                      <p:cBhvr>
                                        <p:cTn id="94" dur="500" fill="hold"/>
                                        <p:tgtEl>
                                          <p:spTgt spid="36"/>
                                        </p:tgtEl>
                                        <p:attrNameLst>
                                          <p:attrName>ppt_h</p:attrName>
                                        </p:attrNameLst>
                                      </p:cBhvr>
                                      <p:tavLst>
                                        <p:tav tm="0">
                                          <p:val>
                                            <p:fltVal val="0"/>
                                          </p:val>
                                        </p:tav>
                                        <p:tav tm="100000">
                                          <p:val>
                                            <p:strVal val="#ppt_h"/>
                                          </p:val>
                                        </p:tav>
                                      </p:tavLst>
                                    </p:anim>
                                    <p:animEffect transition="in" filter="fade">
                                      <p:cBhvr>
                                        <p:cTn id="95" dur="500"/>
                                        <p:tgtEl>
                                          <p:spTgt spid="36"/>
                                        </p:tgtEl>
                                      </p:cBhvr>
                                    </p:animEffect>
                                  </p:childTnLst>
                                </p:cTn>
                              </p:par>
                            </p:childTnLst>
                          </p:cTn>
                        </p:par>
                      </p:childTnLst>
                    </p:cTn>
                  </p:par>
                  <p:par>
                    <p:cTn id="96" fill="hold">
                      <p:stCondLst>
                        <p:cond delay="indefinite"/>
                      </p:stCondLst>
                      <p:childTnLst>
                        <p:par>
                          <p:cTn id="97" fill="hold">
                            <p:stCondLst>
                              <p:cond delay="0"/>
                            </p:stCondLst>
                            <p:childTnLst>
                              <p:par>
                                <p:cTn id="98" presetID="22" presetClass="entr" presetSubtype="4" fill="hold" grpId="0" nodeType="clickEffect">
                                  <p:stCondLst>
                                    <p:cond delay="0"/>
                                  </p:stCondLst>
                                  <p:childTnLst>
                                    <p:set>
                                      <p:cBhvr>
                                        <p:cTn id="99" dur="1" fill="hold">
                                          <p:stCondLst>
                                            <p:cond delay="0"/>
                                          </p:stCondLst>
                                        </p:cTn>
                                        <p:tgtEl>
                                          <p:spTgt spid="37"/>
                                        </p:tgtEl>
                                        <p:attrNameLst>
                                          <p:attrName>style.visibility</p:attrName>
                                        </p:attrNameLst>
                                      </p:cBhvr>
                                      <p:to>
                                        <p:strVal val="visible"/>
                                      </p:to>
                                    </p:set>
                                    <p:animEffect transition="in" filter="wipe(down)">
                                      <p:cBhvr>
                                        <p:cTn id="100" dur="500"/>
                                        <p:tgtEl>
                                          <p:spTgt spid="37"/>
                                        </p:tgtEl>
                                      </p:cBhvr>
                                    </p:animEffect>
                                  </p:childTnLst>
                                </p:cTn>
                              </p:par>
                              <p:par>
                                <p:cTn id="101" presetID="53" presetClass="entr" presetSubtype="16" fill="hold" grpId="0" nodeType="withEffect">
                                  <p:stCondLst>
                                    <p:cond delay="0"/>
                                  </p:stCondLst>
                                  <p:childTnLst>
                                    <p:set>
                                      <p:cBhvr>
                                        <p:cTn id="102" dur="1" fill="hold">
                                          <p:stCondLst>
                                            <p:cond delay="0"/>
                                          </p:stCondLst>
                                        </p:cTn>
                                        <p:tgtEl>
                                          <p:spTgt spid="38"/>
                                        </p:tgtEl>
                                        <p:attrNameLst>
                                          <p:attrName>style.visibility</p:attrName>
                                        </p:attrNameLst>
                                      </p:cBhvr>
                                      <p:to>
                                        <p:strVal val="visible"/>
                                      </p:to>
                                    </p:set>
                                    <p:anim calcmode="lin" valueType="num">
                                      <p:cBhvr>
                                        <p:cTn id="103" dur="500" fill="hold"/>
                                        <p:tgtEl>
                                          <p:spTgt spid="38"/>
                                        </p:tgtEl>
                                        <p:attrNameLst>
                                          <p:attrName>ppt_w</p:attrName>
                                        </p:attrNameLst>
                                      </p:cBhvr>
                                      <p:tavLst>
                                        <p:tav tm="0">
                                          <p:val>
                                            <p:fltVal val="0"/>
                                          </p:val>
                                        </p:tav>
                                        <p:tav tm="100000">
                                          <p:val>
                                            <p:strVal val="#ppt_w"/>
                                          </p:val>
                                        </p:tav>
                                      </p:tavLst>
                                    </p:anim>
                                    <p:anim calcmode="lin" valueType="num">
                                      <p:cBhvr>
                                        <p:cTn id="104" dur="500" fill="hold"/>
                                        <p:tgtEl>
                                          <p:spTgt spid="38"/>
                                        </p:tgtEl>
                                        <p:attrNameLst>
                                          <p:attrName>ppt_h</p:attrName>
                                        </p:attrNameLst>
                                      </p:cBhvr>
                                      <p:tavLst>
                                        <p:tav tm="0">
                                          <p:val>
                                            <p:fltVal val="0"/>
                                          </p:val>
                                        </p:tav>
                                        <p:tav tm="100000">
                                          <p:val>
                                            <p:strVal val="#ppt_h"/>
                                          </p:val>
                                        </p:tav>
                                      </p:tavLst>
                                    </p:anim>
                                    <p:animEffect transition="in" filter="fade">
                                      <p:cBhvr>
                                        <p:cTn id="105" dur="500"/>
                                        <p:tgtEl>
                                          <p:spTgt spid="38"/>
                                        </p:tgtEl>
                                      </p:cBhvr>
                                    </p:animEffect>
                                  </p:childTnLst>
                                </p:cTn>
                              </p:par>
                            </p:childTnLst>
                          </p:cTn>
                        </p:par>
                      </p:childTnLst>
                    </p:cTn>
                  </p:par>
                  <p:par>
                    <p:cTn id="106" fill="hold">
                      <p:stCondLst>
                        <p:cond delay="indefinite"/>
                      </p:stCondLst>
                      <p:childTnLst>
                        <p:par>
                          <p:cTn id="107" fill="hold">
                            <p:stCondLst>
                              <p:cond delay="0"/>
                            </p:stCondLst>
                            <p:childTnLst>
                              <p:par>
                                <p:cTn id="108" presetID="22" presetClass="entr" presetSubtype="4" fill="hold" grpId="0" nodeType="clickEffect">
                                  <p:stCondLst>
                                    <p:cond delay="0"/>
                                  </p:stCondLst>
                                  <p:childTnLst>
                                    <p:set>
                                      <p:cBhvr>
                                        <p:cTn id="109" dur="1" fill="hold">
                                          <p:stCondLst>
                                            <p:cond delay="0"/>
                                          </p:stCondLst>
                                        </p:cTn>
                                        <p:tgtEl>
                                          <p:spTgt spid="39"/>
                                        </p:tgtEl>
                                        <p:attrNameLst>
                                          <p:attrName>style.visibility</p:attrName>
                                        </p:attrNameLst>
                                      </p:cBhvr>
                                      <p:to>
                                        <p:strVal val="visible"/>
                                      </p:to>
                                    </p:set>
                                    <p:animEffect transition="in" filter="wipe(down)">
                                      <p:cBhvr>
                                        <p:cTn id="110" dur="500"/>
                                        <p:tgtEl>
                                          <p:spTgt spid="39"/>
                                        </p:tgtEl>
                                      </p:cBhvr>
                                    </p:animEffect>
                                  </p:childTnLst>
                                </p:cTn>
                              </p:par>
                            </p:childTnLst>
                          </p:cTn>
                        </p:par>
                      </p:childTnLst>
                    </p:cTn>
                  </p:par>
                  <p:par>
                    <p:cTn id="111" fill="hold">
                      <p:stCondLst>
                        <p:cond delay="indefinite"/>
                      </p:stCondLst>
                      <p:childTnLst>
                        <p:par>
                          <p:cTn id="112" fill="hold">
                            <p:stCondLst>
                              <p:cond delay="0"/>
                            </p:stCondLst>
                            <p:childTnLst>
                              <p:par>
                                <p:cTn id="113" presetID="53" presetClass="entr" presetSubtype="16" fill="hold" grpId="0" nodeType="clickEffect">
                                  <p:stCondLst>
                                    <p:cond delay="0"/>
                                  </p:stCondLst>
                                  <p:childTnLst>
                                    <p:set>
                                      <p:cBhvr>
                                        <p:cTn id="114" dur="1" fill="hold">
                                          <p:stCondLst>
                                            <p:cond delay="0"/>
                                          </p:stCondLst>
                                        </p:cTn>
                                        <p:tgtEl>
                                          <p:spTgt spid="40"/>
                                        </p:tgtEl>
                                        <p:attrNameLst>
                                          <p:attrName>style.visibility</p:attrName>
                                        </p:attrNameLst>
                                      </p:cBhvr>
                                      <p:to>
                                        <p:strVal val="visible"/>
                                      </p:to>
                                    </p:set>
                                    <p:anim calcmode="lin" valueType="num">
                                      <p:cBhvr>
                                        <p:cTn id="115" dur="500" fill="hold"/>
                                        <p:tgtEl>
                                          <p:spTgt spid="40"/>
                                        </p:tgtEl>
                                        <p:attrNameLst>
                                          <p:attrName>ppt_w</p:attrName>
                                        </p:attrNameLst>
                                      </p:cBhvr>
                                      <p:tavLst>
                                        <p:tav tm="0">
                                          <p:val>
                                            <p:fltVal val="0"/>
                                          </p:val>
                                        </p:tav>
                                        <p:tav tm="100000">
                                          <p:val>
                                            <p:strVal val="#ppt_w"/>
                                          </p:val>
                                        </p:tav>
                                      </p:tavLst>
                                    </p:anim>
                                    <p:anim calcmode="lin" valueType="num">
                                      <p:cBhvr>
                                        <p:cTn id="116" dur="500" fill="hold"/>
                                        <p:tgtEl>
                                          <p:spTgt spid="40"/>
                                        </p:tgtEl>
                                        <p:attrNameLst>
                                          <p:attrName>ppt_h</p:attrName>
                                        </p:attrNameLst>
                                      </p:cBhvr>
                                      <p:tavLst>
                                        <p:tav tm="0">
                                          <p:val>
                                            <p:fltVal val="0"/>
                                          </p:val>
                                        </p:tav>
                                        <p:tav tm="100000">
                                          <p:val>
                                            <p:strVal val="#ppt_h"/>
                                          </p:val>
                                        </p:tav>
                                      </p:tavLst>
                                    </p:anim>
                                    <p:animEffect transition="in" filter="fade">
                                      <p:cBhvr>
                                        <p:cTn id="117" dur="500"/>
                                        <p:tgtEl>
                                          <p:spTgt spid="40"/>
                                        </p:tgtEl>
                                      </p:cBhvr>
                                    </p:animEffect>
                                  </p:childTnLst>
                                </p:cTn>
                              </p:par>
                            </p:childTnLst>
                          </p:cTn>
                        </p:par>
                      </p:childTnLst>
                    </p:cTn>
                  </p:par>
                  <p:par>
                    <p:cTn id="118" fill="hold">
                      <p:stCondLst>
                        <p:cond delay="indefinite"/>
                      </p:stCondLst>
                      <p:childTnLst>
                        <p:par>
                          <p:cTn id="119" fill="hold">
                            <p:stCondLst>
                              <p:cond delay="0"/>
                            </p:stCondLst>
                            <p:childTnLst>
                              <p:par>
                                <p:cTn id="120" presetID="22" presetClass="entr" presetSubtype="4" fill="hold" grpId="0" nodeType="clickEffect">
                                  <p:stCondLst>
                                    <p:cond delay="0"/>
                                  </p:stCondLst>
                                  <p:childTnLst>
                                    <p:set>
                                      <p:cBhvr>
                                        <p:cTn id="121" dur="1" fill="hold">
                                          <p:stCondLst>
                                            <p:cond delay="0"/>
                                          </p:stCondLst>
                                        </p:cTn>
                                        <p:tgtEl>
                                          <p:spTgt spid="41"/>
                                        </p:tgtEl>
                                        <p:attrNameLst>
                                          <p:attrName>style.visibility</p:attrName>
                                        </p:attrNameLst>
                                      </p:cBhvr>
                                      <p:to>
                                        <p:strVal val="visible"/>
                                      </p:to>
                                    </p:set>
                                    <p:animEffect transition="in" filter="wipe(down)">
                                      <p:cBhvr>
                                        <p:cTn id="122" dur="500"/>
                                        <p:tgtEl>
                                          <p:spTgt spid="41"/>
                                        </p:tgtEl>
                                      </p:cBhvr>
                                    </p:animEffect>
                                  </p:childTnLst>
                                </p:cTn>
                              </p:par>
                            </p:childTnLst>
                          </p:cTn>
                        </p:par>
                      </p:childTnLst>
                    </p:cTn>
                  </p:par>
                  <p:par>
                    <p:cTn id="123" fill="hold">
                      <p:stCondLst>
                        <p:cond delay="indefinite"/>
                      </p:stCondLst>
                      <p:childTnLst>
                        <p:par>
                          <p:cTn id="124" fill="hold">
                            <p:stCondLst>
                              <p:cond delay="0"/>
                            </p:stCondLst>
                            <p:childTnLst>
                              <p:par>
                                <p:cTn id="125" presetID="22" presetClass="entr" presetSubtype="4" fill="hold" grpId="0" nodeType="clickEffect">
                                  <p:stCondLst>
                                    <p:cond delay="0"/>
                                  </p:stCondLst>
                                  <p:childTnLst>
                                    <p:set>
                                      <p:cBhvr>
                                        <p:cTn id="126" dur="1" fill="hold">
                                          <p:stCondLst>
                                            <p:cond delay="0"/>
                                          </p:stCondLst>
                                        </p:cTn>
                                        <p:tgtEl>
                                          <p:spTgt spid="43"/>
                                        </p:tgtEl>
                                        <p:attrNameLst>
                                          <p:attrName>style.visibility</p:attrName>
                                        </p:attrNameLst>
                                      </p:cBhvr>
                                      <p:to>
                                        <p:strVal val="visible"/>
                                      </p:to>
                                    </p:set>
                                    <p:animEffect transition="in" filter="wipe(down)">
                                      <p:cBhvr>
                                        <p:cTn id="127" dur="500"/>
                                        <p:tgtEl>
                                          <p:spTgt spid="43"/>
                                        </p:tgtEl>
                                      </p:cBhvr>
                                    </p:animEffect>
                                  </p:childTnLst>
                                </p:cTn>
                              </p:par>
                              <p:par>
                                <p:cTn id="128" presetID="53" presetClass="entr" presetSubtype="16" fill="hold" grpId="0" nodeType="withEffect">
                                  <p:stCondLst>
                                    <p:cond delay="0"/>
                                  </p:stCondLst>
                                  <p:childTnLst>
                                    <p:set>
                                      <p:cBhvr>
                                        <p:cTn id="129" dur="1" fill="hold">
                                          <p:stCondLst>
                                            <p:cond delay="0"/>
                                          </p:stCondLst>
                                        </p:cTn>
                                        <p:tgtEl>
                                          <p:spTgt spid="44"/>
                                        </p:tgtEl>
                                        <p:attrNameLst>
                                          <p:attrName>style.visibility</p:attrName>
                                        </p:attrNameLst>
                                      </p:cBhvr>
                                      <p:to>
                                        <p:strVal val="visible"/>
                                      </p:to>
                                    </p:set>
                                    <p:anim calcmode="lin" valueType="num">
                                      <p:cBhvr>
                                        <p:cTn id="130" dur="500" fill="hold"/>
                                        <p:tgtEl>
                                          <p:spTgt spid="44"/>
                                        </p:tgtEl>
                                        <p:attrNameLst>
                                          <p:attrName>ppt_w</p:attrName>
                                        </p:attrNameLst>
                                      </p:cBhvr>
                                      <p:tavLst>
                                        <p:tav tm="0">
                                          <p:val>
                                            <p:fltVal val="0"/>
                                          </p:val>
                                        </p:tav>
                                        <p:tav tm="100000">
                                          <p:val>
                                            <p:strVal val="#ppt_w"/>
                                          </p:val>
                                        </p:tav>
                                      </p:tavLst>
                                    </p:anim>
                                    <p:anim calcmode="lin" valueType="num">
                                      <p:cBhvr>
                                        <p:cTn id="131" dur="500" fill="hold"/>
                                        <p:tgtEl>
                                          <p:spTgt spid="44"/>
                                        </p:tgtEl>
                                        <p:attrNameLst>
                                          <p:attrName>ppt_h</p:attrName>
                                        </p:attrNameLst>
                                      </p:cBhvr>
                                      <p:tavLst>
                                        <p:tav tm="0">
                                          <p:val>
                                            <p:fltVal val="0"/>
                                          </p:val>
                                        </p:tav>
                                        <p:tav tm="100000">
                                          <p:val>
                                            <p:strVal val="#ppt_h"/>
                                          </p:val>
                                        </p:tav>
                                      </p:tavLst>
                                    </p:anim>
                                    <p:animEffect transition="in" filter="fade">
                                      <p:cBhvr>
                                        <p:cTn id="132"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9" grpId="0" bldLvl="0" animBg="1"/>
      <p:bldP spid="10" grpId="0" bldLvl="0" animBg="1"/>
      <p:bldP spid="12" grpId="0" bldLvl="0" animBg="1"/>
      <p:bldP spid="14" grpId="0" bldLvl="0" animBg="1"/>
      <p:bldP spid="5" grpId="0" bldLvl="0" animBg="1"/>
      <p:bldP spid="13" grpId="0" bldLvl="0" animBg="1"/>
      <p:bldP spid="21" grpId="0" bldLvl="0" animBg="1"/>
      <p:bldP spid="22" grpId="0" bldLvl="0" animBg="1"/>
      <p:bldP spid="23" grpId="0" bldLvl="0" animBg="1"/>
      <p:bldP spid="25" grpId="0" bldLvl="0" animBg="1"/>
      <p:bldP spid="27" grpId="0" bldLvl="0" animBg="1"/>
      <p:bldP spid="29" grpId="0"/>
      <p:bldP spid="30" grpId="0"/>
      <p:bldP spid="31" grpId="0" bldLvl="0" animBg="1"/>
      <p:bldP spid="32" grpId="0" bldLvl="0" animBg="1"/>
      <p:bldP spid="33" grpId="0" bldLvl="0" animBg="1"/>
      <p:bldP spid="36" grpId="0" bldLvl="0" animBg="1"/>
      <p:bldP spid="37" grpId="0" bldLvl="0" animBg="1"/>
      <p:bldP spid="38" grpId="0" bldLvl="0" animBg="1"/>
      <p:bldP spid="39" grpId="0" bldLvl="0" animBg="1"/>
      <p:bldP spid="40" grpId="0" bldLvl="0" animBg="1"/>
      <p:bldP spid="41" grpId="0" bldLvl="0" animBg="1"/>
      <p:bldP spid="43" grpId="0" bldLvl="0" animBg="1"/>
      <p:bldP spid="44"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文本框 2"/>
          <p:cNvSpPr txBox="1">
            <a:spLocks noChangeArrowheads="1"/>
          </p:cNvSpPr>
          <p:nvPr>
            <p:custDataLst>
              <p:tags r:id="rId1"/>
            </p:custDataLst>
          </p:nvPr>
        </p:nvSpPr>
        <p:spPr bwMode="auto">
          <a:xfrm>
            <a:off x="5257270" y="2029852"/>
            <a:ext cx="1696079" cy="1569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0200" b="1" dirty="0" smtClean="0">
                <a:solidFill>
                  <a:srgbClr val="00B0F0"/>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3</a:t>
            </a:r>
            <a:endParaRPr lang="en-US" altLang="zh-CN" sz="10200" b="1" dirty="0" smtClean="0">
              <a:solidFill>
                <a:srgbClr val="00B0F0"/>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8" name="矩形 7"/>
          <p:cNvSpPr/>
          <p:nvPr/>
        </p:nvSpPr>
        <p:spPr>
          <a:xfrm>
            <a:off x="3379093" y="3761879"/>
            <a:ext cx="5688632" cy="738505"/>
          </a:xfrm>
          <a:prstGeom prst="rect">
            <a:avLst/>
          </a:prstGeom>
        </p:spPr>
        <p:txBody>
          <a:bodyPr wrap="square" lIns="0" tIns="0" rIns="0" bIns="0">
            <a:spAutoFit/>
          </a:bodyPr>
          <a:lstStyle/>
          <a:p>
            <a:r>
              <a:rPr lang="zh-CN" altLang="en-US" sz="4800" dirty="0" smtClean="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巴洛克时期的音乐</a:t>
            </a:r>
            <a:endParaRPr lang="zh-CN" altLang="en-US" sz="48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500"/>
                                        <p:tgtEl>
                                          <p:spTgt spid="2050"/>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32"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strVal val="4*#ppt_w"/>
                                          </p:val>
                                        </p:tav>
                                        <p:tav tm="100000">
                                          <p:val>
                                            <p:strVal val="#ppt_w"/>
                                          </p:val>
                                        </p:tav>
                                      </p:tavLst>
                                    </p:anim>
                                    <p:anim calcmode="lin" valueType="num">
                                      <p:cBhvr>
                                        <p:cTn id="13" dur="500" fill="hold"/>
                                        <p:tgtEl>
                                          <p:spTgt spid="8"/>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P spid="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4454798" y="530788"/>
            <a:ext cx="3949155"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巴洛克时期</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950764"/>
            <a:ext cx="11086097" cy="0"/>
            <a:chOff x="1028775" y="591989"/>
            <a:chExt cx="11086097" cy="0"/>
          </a:xfrm>
        </p:grpSpPr>
        <p:cxnSp>
          <p:nvCxnSpPr>
            <p:cNvPr id="19" name="直接连接符 18"/>
            <p:cNvCxnSpPr/>
            <p:nvPr/>
          </p:nvCxnSpPr>
          <p:spPr>
            <a:xfrm>
              <a:off x="10287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86106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6" name="表格 5"/>
          <p:cNvGraphicFramePr>
            <a:graphicFrameLocks noGrp="1"/>
          </p:cNvGraphicFramePr>
          <p:nvPr>
            <p:custDataLst>
              <p:tags r:id="rId1"/>
            </p:custDataLst>
          </p:nvPr>
        </p:nvGraphicFramePr>
        <p:xfrm>
          <a:off x="740743" y="2032149"/>
          <a:ext cx="11161240" cy="2560320"/>
        </p:xfrm>
        <a:graphic>
          <a:graphicData uri="http://schemas.openxmlformats.org/drawingml/2006/table">
            <a:tbl>
              <a:tblPr firstRow="1" bandRow="1">
                <a:tableStyleId>{5C22544A-7EE6-4342-B048-85BDC9FD1C3A}</a:tableStyleId>
              </a:tblPr>
              <a:tblGrid>
                <a:gridCol w="2906346"/>
                <a:gridCol w="8254894"/>
              </a:tblGrid>
              <a:tr h="370840">
                <a:tc>
                  <a:txBody>
                    <a:bodyPr/>
                    <a:lstStyle/>
                    <a:p>
                      <a:pPr algn="ctr"/>
                      <a:r>
                        <a:rPr lang="zh-CN" altLang="en-US" sz="2400" dirty="0" smtClean="0"/>
                        <a:t>类          别</a:t>
                      </a:r>
                      <a:endParaRPr lang="zh-CN" altLang="en-US" sz="2400" dirty="0"/>
                    </a:p>
                  </a:txBody>
                  <a:tcPr/>
                </a:tc>
                <a:tc>
                  <a:txBody>
                    <a:bodyPr/>
                    <a:lstStyle/>
                    <a:p>
                      <a:pPr algn="ctr"/>
                      <a:r>
                        <a:rPr lang="zh-CN" altLang="en-US" sz="2400" dirty="0" smtClean="0"/>
                        <a:t>内                       容</a:t>
                      </a:r>
                      <a:endParaRPr lang="zh-CN" altLang="en-US" sz="2400" dirty="0"/>
                    </a:p>
                  </a:txBody>
                  <a:tcPr/>
                </a:tc>
              </a:tr>
              <a:tr h="370840">
                <a:tc>
                  <a:txBody>
                    <a:bodyPr/>
                    <a:lstStyle/>
                    <a:p>
                      <a:pPr algn="ctr"/>
                      <a:r>
                        <a:rPr lang="zh-CN" altLang="en-US" sz="2400" dirty="0" smtClean="0">
                          <a:latin typeface="+mj-ea"/>
                          <a:ea typeface="+mj-ea"/>
                        </a:rPr>
                        <a:t>时间</a:t>
                      </a:r>
                      <a:endParaRPr lang="zh-CN" altLang="en-US" sz="2400" dirty="0">
                        <a:latin typeface="+mj-ea"/>
                        <a:ea typeface="+mj-ea"/>
                      </a:endParaRPr>
                    </a:p>
                  </a:txBody>
                  <a:tcPr anchor="ctr"/>
                </a:tc>
                <a:tc>
                  <a:txBody>
                    <a:bodyPr/>
                    <a:lstStyle/>
                    <a:p>
                      <a:pPr algn="ctr"/>
                      <a:r>
                        <a:rPr lang="en-US" altLang="zh-CN" sz="2400" dirty="0" smtClean="0">
                          <a:latin typeface="+mj-ea"/>
                          <a:ea typeface="+mj-ea"/>
                        </a:rPr>
                        <a:t>1600</a:t>
                      </a:r>
                      <a:r>
                        <a:rPr lang="zh-CN" altLang="en-US" sz="2400" dirty="0" smtClean="0">
                          <a:latin typeface="+mj-ea"/>
                          <a:ea typeface="+mj-ea"/>
                        </a:rPr>
                        <a:t>年</a:t>
                      </a:r>
                      <a:r>
                        <a:rPr lang="en-US" altLang="zh-CN" sz="2400" dirty="0" smtClean="0">
                          <a:latin typeface="+mj-ea"/>
                          <a:ea typeface="+mj-ea"/>
                        </a:rPr>
                        <a:t>—1750</a:t>
                      </a:r>
                      <a:r>
                        <a:rPr lang="zh-CN" altLang="en-US" sz="2400" dirty="0" smtClean="0">
                          <a:latin typeface="+mj-ea"/>
                          <a:ea typeface="+mj-ea"/>
                        </a:rPr>
                        <a:t>年</a:t>
                      </a:r>
                      <a:endParaRPr lang="zh-CN" altLang="en-US" sz="2400" dirty="0">
                        <a:latin typeface="+mj-ea"/>
                        <a:ea typeface="+mj-ea"/>
                      </a:endParaRPr>
                    </a:p>
                  </a:txBody>
                  <a:tcPr/>
                </a:tc>
              </a:tr>
              <a:tr h="370840">
                <a:tc>
                  <a:txBody>
                    <a:bodyPr/>
                    <a:lstStyle/>
                    <a:p>
                      <a:pPr algn="ctr"/>
                      <a:r>
                        <a:rPr lang="zh-CN" altLang="en-US" sz="2400" dirty="0" smtClean="0">
                          <a:latin typeface="+mj-ea"/>
                          <a:ea typeface="+mj-ea"/>
                        </a:rPr>
                        <a:t>含</a:t>
                      </a:r>
                      <a:r>
                        <a:rPr lang="zh-CN" altLang="en-US" sz="2400" dirty="0" smtClean="0">
                          <a:latin typeface="+mj-ea"/>
                          <a:ea typeface="+mj-ea"/>
                        </a:rPr>
                        <a:t>义</a:t>
                      </a:r>
                      <a:endParaRPr lang="zh-CN" altLang="en-US" sz="2400" dirty="0">
                        <a:latin typeface="+mj-ea"/>
                        <a:ea typeface="+mj-ea"/>
                      </a:endParaRPr>
                    </a:p>
                  </a:txBody>
                  <a:tcPr anchor="ctr"/>
                </a:tc>
                <a:tc>
                  <a:txBody>
                    <a:bodyPr/>
                    <a:lstStyle/>
                    <a:p>
                      <a:pPr algn="just"/>
                      <a:r>
                        <a:rPr lang="zh-CN" altLang="en-US" sz="2400" kern="1200" baseline="0" dirty="0" smtClean="0">
                          <a:solidFill>
                            <a:schemeClr val="dk1"/>
                          </a:solidFill>
                          <a:latin typeface="+mj-ea"/>
                          <a:ea typeface="+mj-ea"/>
                          <a:cs typeface="+mn-cs"/>
                        </a:rPr>
                        <a:t>源自葡萄牙文</a:t>
                      </a:r>
                      <a:r>
                        <a:rPr lang="en-US" altLang="zh-CN" sz="2400" kern="1200" baseline="0" dirty="0" err="1" smtClean="0">
                          <a:solidFill>
                            <a:schemeClr val="dk1"/>
                          </a:solidFill>
                          <a:latin typeface="+mj-ea"/>
                          <a:ea typeface="+mj-ea"/>
                          <a:cs typeface="+mn-cs"/>
                        </a:rPr>
                        <a:t>barroco</a:t>
                      </a:r>
                      <a:r>
                        <a:rPr lang="zh-CN" altLang="en-US" sz="2400" kern="1200" baseline="0" dirty="0" smtClean="0">
                          <a:solidFill>
                            <a:schemeClr val="dk1"/>
                          </a:solidFill>
                          <a:latin typeface="+mj-ea"/>
                          <a:ea typeface="+mj-ea"/>
                          <a:cs typeface="+mn-cs"/>
                        </a:rPr>
                        <a:t>，原意指形状不规则的珍珠，后来借用为评论术语，表示</a:t>
                      </a:r>
                      <a:r>
                        <a:rPr lang="en-US" altLang="zh-CN" sz="2400" kern="1200" baseline="0" dirty="0" smtClean="0">
                          <a:solidFill>
                            <a:schemeClr val="dk1"/>
                          </a:solidFill>
                          <a:latin typeface="+mj-ea"/>
                          <a:ea typeface="+mj-ea"/>
                          <a:cs typeface="+mn-cs"/>
                        </a:rPr>
                        <a:t>17 </a:t>
                      </a:r>
                      <a:r>
                        <a:rPr lang="zh-CN" altLang="en-US" sz="2400" kern="1200" baseline="0" dirty="0" smtClean="0">
                          <a:solidFill>
                            <a:schemeClr val="dk1"/>
                          </a:solidFill>
                          <a:latin typeface="+mj-ea"/>
                          <a:ea typeface="+mj-ea"/>
                          <a:cs typeface="+mn-cs"/>
                        </a:rPr>
                        <a:t>世纪欧洲艺术的风格特征。</a:t>
                      </a:r>
                      <a:endParaRPr lang="zh-CN" altLang="en-US" sz="2400" dirty="0">
                        <a:latin typeface="+mj-ea"/>
                        <a:ea typeface="+mj-ea"/>
                      </a:endParaRPr>
                    </a:p>
                  </a:txBody>
                  <a:tcPr/>
                </a:tc>
              </a:tr>
              <a:tr h="370840">
                <a:tc>
                  <a:txBody>
                    <a:bodyPr/>
                    <a:lstStyle/>
                    <a:p>
                      <a:pPr algn="ctr"/>
                      <a:r>
                        <a:rPr lang="zh-CN" altLang="en-US" sz="2400" kern="1200" baseline="0" dirty="0" smtClean="0">
                          <a:solidFill>
                            <a:schemeClr val="dk1"/>
                          </a:solidFill>
                          <a:latin typeface="+mj-ea"/>
                          <a:ea typeface="+mj-ea"/>
                          <a:cs typeface="+mn-cs"/>
                        </a:rPr>
                        <a:t>特征</a:t>
                      </a:r>
                      <a:endParaRPr lang="zh-CN" altLang="en-US" sz="2400" dirty="0">
                        <a:latin typeface="+mj-ea"/>
                        <a:ea typeface="+mj-ea"/>
                      </a:endParaRPr>
                    </a:p>
                  </a:txBody>
                  <a:tcPr anchor="ctr"/>
                </a:tc>
                <a:tc>
                  <a:txBody>
                    <a:bodyPr/>
                    <a:lstStyle/>
                    <a:p>
                      <a:pPr algn="just"/>
                      <a:r>
                        <a:rPr lang="zh-CN" altLang="en-US" sz="2400" kern="1200" baseline="0" dirty="0" smtClean="0">
                          <a:solidFill>
                            <a:schemeClr val="dk1"/>
                          </a:solidFill>
                          <a:latin typeface="+mj-ea"/>
                          <a:ea typeface="+mj-ea"/>
                          <a:cs typeface="+mn-cs"/>
                        </a:rPr>
                        <a:t>夸张奇异的装饰性，甚至可以离开表现内容的需要，单纯地追求形式上过多变化、过于细腻的曲线及整体的宏伟壮观。</a:t>
                      </a:r>
                      <a:endParaRPr lang="zh-CN" altLang="en-US" sz="2400" dirty="0">
                        <a:latin typeface="+mj-ea"/>
                        <a:ea typeface="+mj-ea"/>
                      </a:endParaRPr>
                    </a:p>
                  </a:txBody>
                  <a:tcPr/>
                </a:tc>
              </a:tr>
            </a:tbl>
          </a:graphicData>
        </a:graphic>
      </p:graphicFrame>
      <p:pic>
        <p:nvPicPr>
          <p:cNvPr id="7" name="图片 6"/>
          <p:cNvPicPr>
            <a:picLocks noChangeAspect="1"/>
          </p:cNvPicPr>
          <p:nvPr/>
        </p:nvPicPr>
        <p:blipFill rotWithShape="1">
          <a:blip r:embed="rId2" cstate="print">
            <a:extLst>
              <a:ext uri="{28A0092B-C50C-407E-A947-70E740481C1C}">
                <a14:useLocalDpi xmlns:a14="http://schemas.microsoft.com/office/drawing/2010/main" val="0"/>
              </a:ext>
            </a:extLst>
          </a:blip>
          <a:srcRect t="44058" b="42029"/>
          <a:stretch>
            <a:fillRect/>
          </a:stretch>
        </p:blipFill>
        <p:spPr>
          <a:xfrm>
            <a:off x="2897136" y="5249008"/>
            <a:ext cx="6380213" cy="1266091"/>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4454798" y="530788"/>
            <a:ext cx="3949155"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巴洛克时期</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950764"/>
            <a:ext cx="11086097" cy="0"/>
            <a:chOff x="1028775" y="591989"/>
            <a:chExt cx="11086097" cy="0"/>
          </a:xfrm>
        </p:grpSpPr>
        <p:cxnSp>
          <p:nvCxnSpPr>
            <p:cNvPr id="19" name="直接连接符 18"/>
            <p:cNvCxnSpPr/>
            <p:nvPr/>
          </p:nvCxnSpPr>
          <p:spPr>
            <a:xfrm>
              <a:off x="10287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86106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矩形 5"/>
          <p:cNvSpPr/>
          <p:nvPr/>
        </p:nvSpPr>
        <p:spPr>
          <a:xfrm>
            <a:off x="812751" y="1672109"/>
            <a:ext cx="11121486" cy="4524315"/>
          </a:xfrm>
          <a:prstGeom prst="rect">
            <a:avLst/>
          </a:prstGeom>
          <a:ln w="19050" cmpd="thickThin">
            <a:solidFill>
              <a:schemeClr val="accent1"/>
            </a:solidFill>
          </a:ln>
        </p:spPr>
        <p:txBody>
          <a:bodyPr wrap="square">
            <a:spAutoFit/>
          </a:bodyPr>
          <a:lstStyle/>
          <a:p>
            <a:pPr algn="just">
              <a:lnSpc>
                <a:spcPct val="150000"/>
              </a:lnSpc>
            </a:pPr>
            <a:r>
              <a:rPr lang="zh-CN" altLang="en-US" sz="2400" dirty="0" smtClean="0">
                <a:latin typeface="+mn-ea"/>
                <a:ea typeface="+mn-ea"/>
              </a:rPr>
              <a:t>巴洛克音乐大致可以分为</a:t>
            </a:r>
            <a:r>
              <a:rPr lang="en-US" altLang="zh-CN" sz="2400" dirty="0" smtClean="0">
                <a:latin typeface="+mn-ea"/>
                <a:ea typeface="+mn-ea"/>
              </a:rPr>
              <a:t>3</a:t>
            </a:r>
            <a:r>
              <a:rPr lang="zh-CN" altLang="en-US" sz="2400" dirty="0" smtClean="0">
                <a:latin typeface="+mn-ea"/>
                <a:ea typeface="+mn-ea"/>
              </a:rPr>
              <a:t>个</a:t>
            </a:r>
            <a:r>
              <a:rPr lang="zh-CN" altLang="en-US" sz="2400" dirty="0" smtClean="0">
                <a:latin typeface="+mn-ea"/>
                <a:ea typeface="+mn-ea"/>
              </a:rPr>
              <a:t>阶段：</a:t>
            </a:r>
            <a:endParaRPr lang="en-US" altLang="zh-CN" sz="2400" dirty="0" smtClean="0">
              <a:latin typeface="+mn-ea"/>
              <a:ea typeface="+mn-ea"/>
            </a:endParaRPr>
          </a:p>
          <a:p>
            <a:pPr algn="just">
              <a:lnSpc>
                <a:spcPct val="150000"/>
              </a:lnSpc>
            </a:pPr>
            <a:r>
              <a:rPr lang="zh-CN" altLang="en-US" sz="2400" dirty="0" smtClean="0">
                <a:latin typeface="+mn-ea"/>
                <a:ea typeface="+mn-ea"/>
              </a:rPr>
              <a:t>    早期（</a:t>
            </a:r>
            <a:r>
              <a:rPr lang="en-US" altLang="zh-CN" sz="2400" dirty="0" smtClean="0">
                <a:latin typeface="+mn-ea"/>
                <a:ea typeface="+mn-ea"/>
              </a:rPr>
              <a:t>1600—1640</a:t>
            </a:r>
            <a:r>
              <a:rPr lang="zh-CN" altLang="en-US" sz="2400" dirty="0" smtClean="0">
                <a:latin typeface="+mn-ea"/>
                <a:ea typeface="+mn-ea"/>
              </a:rPr>
              <a:t>）是巴洛克风格的形成期。这种风格发源于文艺复兴的意大利，作曲家竭力从文艺复兴的旧体裁中解放出来，并寻求、创造了一些新的、更加丰富的音乐体裁和表现手段。</a:t>
            </a:r>
            <a:endParaRPr lang="en-US" altLang="zh-CN" sz="2400" dirty="0" smtClean="0">
              <a:latin typeface="+mn-ea"/>
              <a:ea typeface="+mn-ea"/>
            </a:endParaRPr>
          </a:p>
          <a:p>
            <a:pPr algn="just">
              <a:lnSpc>
                <a:spcPct val="150000"/>
              </a:lnSpc>
            </a:pPr>
            <a:r>
              <a:rPr lang="zh-CN" altLang="en-US" sz="2400" dirty="0" smtClean="0">
                <a:latin typeface="+mn-ea"/>
                <a:ea typeface="+mn-ea"/>
              </a:rPr>
              <a:t>    中期（</a:t>
            </a:r>
            <a:r>
              <a:rPr lang="en-US" altLang="zh-CN" sz="2400" dirty="0" smtClean="0">
                <a:latin typeface="+mn-ea"/>
                <a:ea typeface="+mn-ea"/>
              </a:rPr>
              <a:t>1640—1690</a:t>
            </a:r>
            <a:r>
              <a:rPr lang="zh-CN" altLang="en-US" sz="2400" dirty="0" smtClean="0">
                <a:latin typeface="+mn-ea"/>
                <a:ea typeface="+mn-ea"/>
              </a:rPr>
              <a:t>）是巴洛克风格的定型期。作曲家们开始使用共同的音乐语言，各种音乐体裁和形式变得更加典型，巴洛克风格开始逐渐传遍欧洲。</a:t>
            </a:r>
            <a:endParaRPr lang="en-US" altLang="zh-CN" sz="2400" dirty="0" smtClean="0">
              <a:latin typeface="+mn-ea"/>
              <a:ea typeface="+mn-ea"/>
            </a:endParaRPr>
          </a:p>
          <a:p>
            <a:pPr algn="just">
              <a:lnSpc>
                <a:spcPct val="150000"/>
              </a:lnSpc>
            </a:pPr>
            <a:r>
              <a:rPr lang="zh-CN" altLang="en-US" sz="2400" dirty="0" smtClean="0">
                <a:latin typeface="+mn-ea"/>
                <a:ea typeface="+mn-ea"/>
              </a:rPr>
              <a:t>    晚期（</a:t>
            </a:r>
            <a:r>
              <a:rPr lang="en-US" altLang="zh-CN" sz="2400" dirty="0" smtClean="0">
                <a:latin typeface="+mn-ea"/>
                <a:ea typeface="+mn-ea"/>
              </a:rPr>
              <a:t>1690—1750</a:t>
            </a:r>
            <a:r>
              <a:rPr lang="zh-CN" altLang="en-US" sz="2400" dirty="0" smtClean="0">
                <a:latin typeface="+mn-ea"/>
                <a:ea typeface="+mn-ea"/>
              </a:rPr>
              <a:t>）是巴洛克风格的全盛期。巴洛克风格得以进一步完善，以巴赫与亨德尔为代表的音乐大师们将百年来的音乐发展推向了一个辉煌的顶点。</a:t>
            </a:r>
            <a:endParaRPr lang="zh-CN" altLang="en-US" sz="2400" dirty="0" smtClean="0">
              <a:latin typeface="+mn-ea"/>
              <a:ea typeface="+mn-ea"/>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2756967" y="375965"/>
            <a:ext cx="698477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一、巴洛克时期的声乐音乐</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172662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10172223" y="591989"/>
              <a:ext cx="194264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884759" y="2176165"/>
            <a:ext cx="5256584" cy="2308324"/>
          </a:xfrm>
          <a:prstGeom prst="rect">
            <a:avLst/>
          </a:prstGeom>
        </p:spPr>
        <p:txBody>
          <a:bodyPr wrap="square">
            <a:spAutoFit/>
          </a:bodyPr>
          <a:lstStyle/>
          <a:p>
            <a:pPr algn="just">
              <a:lnSpc>
                <a:spcPct val="150000"/>
              </a:lnSpc>
            </a:pPr>
            <a:r>
              <a:rPr lang="zh-CN" altLang="en-US" sz="2400" dirty="0" smtClean="0">
                <a:latin typeface="+mn-ea"/>
                <a:ea typeface="+mn-ea"/>
              </a:rPr>
              <a:t>    西方的歌剧（</a:t>
            </a:r>
            <a:r>
              <a:rPr lang="en-US" altLang="zh-CN" sz="2400" dirty="0" smtClean="0">
                <a:latin typeface="+mn-ea"/>
                <a:ea typeface="+mn-ea"/>
              </a:rPr>
              <a:t>Opera</a:t>
            </a:r>
            <a:r>
              <a:rPr lang="zh-CN" altLang="en-US" sz="2400" dirty="0" smtClean="0">
                <a:latin typeface="+mn-ea"/>
                <a:ea typeface="+mn-ea"/>
              </a:rPr>
              <a:t>）是在</a:t>
            </a:r>
            <a:r>
              <a:rPr lang="en-US" altLang="zh-CN" sz="2400" dirty="0" smtClean="0">
                <a:latin typeface="+mn-ea"/>
                <a:ea typeface="+mn-ea"/>
              </a:rPr>
              <a:t>17</a:t>
            </a:r>
            <a:r>
              <a:rPr lang="zh-CN" altLang="en-US" sz="2400" dirty="0" smtClean="0">
                <a:latin typeface="+mn-ea"/>
                <a:ea typeface="+mn-ea"/>
              </a:rPr>
              <a:t>世</a:t>
            </a:r>
            <a:r>
              <a:rPr lang="zh-CN" altLang="en-US" sz="2400" dirty="0" smtClean="0">
                <a:latin typeface="+mn-ea"/>
                <a:ea typeface="+mn-ea"/>
              </a:rPr>
              <a:t>纪左右，即</a:t>
            </a:r>
            <a:r>
              <a:rPr lang="en-US" altLang="zh-CN" sz="2400" dirty="0" smtClean="0">
                <a:latin typeface="+mn-ea"/>
                <a:ea typeface="+mn-ea"/>
              </a:rPr>
              <a:t>1600</a:t>
            </a:r>
            <a:r>
              <a:rPr lang="zh-CN" altLang="en-US" sz="2400" dirty="0" smtClean="0">
                <a:latin typeface="+mn-ea"/>
                <a:ea typeface="+mn-ea"/>
              </a:rPr>
              <a:t>年</a:t>
            </a:r>
            <a:r>
              <a:rPr lang="zh-CN" altLang="en-US" sz="2400" dirty="0" smtClean="0">
                <a:latin typeface="+mn-ea"/>
                <a:ea typeface="+mn-ea"/>
              </a:rPr>
              <a:t>前后出现在意大利的佛罗伦萨的，它的诞生是人文主义思想发展的结果。</a:t>
            </a:r>
            <a:endParaRPr lang="en-US" altLang="zh-CN" sz="2400" dirty="0" smtClean="0">
              <a:latin typeface="+mn-ea"/>
              <a:ea typeface="+mn-ea"/>
            </a:endParaRPr>
          </a:p>
        </p:txBody>
      </p:sp>
      <p:sp>
        <p:nvSpPr>
          <p:cNvPr id="9" name="矩形 8"/>
          <p:cNvSpPr/>
          <p:nvPr/>
        </p:nvSpPr>
        <p:spPr>
          <a:xfrm>
            <a:off x="884759" y="1312069"/>
            <a:ext cx="3057247" cy="523220"/>
          </a:xfrm>
          <a:prstGeom prst="rect">
            <a:avLst/>
          </a:prstGeom>
          <a:solidFill>
            <a:srgbClr val="ADE4C3"/>
          </a:solidFill>
        </p:spPr>
        <p:txBody>
          <a:bodyPr wrap="none">
            <a:spAutoFit/>
          </a:bodyPr>
          <a:lstStyle/>
          <a:p>
            <a:r>
              <a:rPr lang="zh-CN" altLang="en-US" sz="2800" dirty="0" smtClean="0"/>
              <a:t>歌剧的诞生及发展</a:t>
            </a:r>
            <a:endParaRPr lang="zh-CN" altLang="en-US" sz="2800" dirty="0" smtClean="0"/>
          </a:p>
        </p:txBody>
      </p:sp>
      <p:pic>
        <p:nvPicPr>
          <p:cNvPr id="10" name="图片 9" descr="2.jpg"/>
          <p:cNvPicPr>
            <a:picLocks noChangeAspect="1"/>
          </p:cNvPicPr>
          <p:nvPr/>
        </p:nvPicPr>
        <p:blipFill>
          <a:blip r:embed="rId1" cstate="print"/>
          <a:stretch>
            <a:fillRect/>
          </a:stretch>
        </p:blipFill>
        <p:spPr>
          <a:xfrm>
            <a:off x="6285359" y="2032149"/>
            <a:ext cx="5744295" cy="2669282"/>
          </a:xfrm>
          <a:prstGeom prst="rect">
            <a:avLst/>
          </a:prstGeom>
        </p:spPr>
      </p:pic>
      <p:sp>
        <p:nvSpPr>
          <p:cNvPr id="11" name="矩形 10"/>
          <p:cNvSpPr/>
          <p:nvPr/>
        </p:nvSpPr>
        <p:spPr>
          <a:xfrm>
            <a:off x="812751" y="4840461"/>
            <a:ext cx="11161240" cy="1200329"/>
          </a:xfrm>
          <a:prstGeom prst="rect">
            <a:avLst/>
          </a:prstGeom>
        </p:spPr>
        <p:txBody>
          <a:bodyPr wrap="square">
            <a:spAutoFit/>
          </a:bodyPr>
          <a:lstStyle/>
          <a:p>
            <a:pPr algn="just">
              <a:lnSpc>
                <a:spcPct val="150000"/>
              </a:lnSpc>
            </a:pPr>
            <a:r>
              <a:rPr lang="zh-CN" altLang="en-US" sz="2400" dirty="0" smtClean="0">
                <a:latin typeface="+mn-ea"/>
                <a:ea typeface="+mn-ea"/>
              </a:rPr>
              <a:t>    为真实地表达情感，人们有意识地追求一种富有戏剧力量的形式，即综合了诗歌、音乐和戏剧特点的艺术形式，于是歌剧便应运而生。</a:t>
            </a:r>
            <a:endParaRPr lang="zh-CN" altLang="en-US" sz="2400" dirty="0" smtClean="0">
              <a:latin typeface="+mn-ea"/>
              <a:ea typeface="+mn-ea"/>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2756967" y="375965"/>
            <a:ext cx="698477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一、巴洛克时期的声乐音乐</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172662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10172223" y="591989"/>
              <a:ext cx="194264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矩形 5"/>
          <p:cNvSpPr/>
          <p:nvPr/>
        </p:nvSpPr>
        <p:spPr>
          <a:xfrm>
            <a:off x="884759" y="1312069"/>
            <a:ext cx="2180405" cy="492443"/>
          </a:xfrm>
          <a:prstGeom prst="rect">
            <a:avLst/>
          </a:prstGeom>
        </p:spPr>
        <p:txBody>
          <a:bodyPr wrap="none">
            <a:spAutoFit/>
          </a:bodyPr>
          <a:lstStyle/>
          <a:p>
            <a:r>
              <a:rPr lang="en-US" altLang="zh-CN" sz="2600" dirty="0" smtClean="0"/>
              <a:t>1. </a:t>
            </a:r>
            <a:r>
              <a:rPr lang="zh-CN" altLang="en-US" sz="2600" dirty="0" smtClean="0"/>
              <a:t>意大利歌剧</a:t>
            </a:r>
            <a:endParaRPr lang="zh-CN" altLang="en-US" sz="2600" dirty="0" smtClean="0"/>
          </a:p>
        </p:txBody>
      </p:sp>
      <p:sp>
        <p:nvSpPr>
          <p:cNvPr id="7" name="矩形 6"/>
          <p:cNvSpPr/>
          <p:nvPr/>
        </p:nvSpPr>
        <p:spPr>
          <a:xfrm>
            <a:off x="1172791" y="1960141"/>
            <a:ext cx="10873208" cy="646331"/>
          </a:xfrm>
          <a:prstGeom prst="rect">
            <a:avLst/>
          </a:prstGeom>
        </p:spPr>
        <p:txBody>
          <a:bodyPr wrap="square">
            <a:spAutoFit/>
          </a:bodyPr>
          <a:lstStyle/>
          <a:p>
            <a:pPr algn="just">
              <a:lnSpc>
                <a:spcPct val="150000"/>
              </a:lnSpc>
            </a:pPr>
            <a:r>
              <a:rPr lang="zh-CN" altLang="en-US" sz="2400" dirty="0" smtClean="0">
                <a:latin typeface="+mn-ea"/>
                <a:ea typeface="+mn-ea"/>
              </a:rPr>
              <a:t>由佩里和卡契尼作曲、于</a:t>
            </a:r>
            <a:r>
              <a:rPr lang="en-US" altLang="zh-CN" sz="2400" dirty="0" smtClean="0">
                <a:latin typeface="+mn-ea"/>
                <a:ea typeface="+mn-ea"/>
              </a:rPr>
              <a:t>1600 </a:t>
            </a:r>
            <a:r>
              <a:rPr lang="zh-CN" altLang="en-US" sz="2400" dirty="0" smtClean="0">
                <a:latin typeface="+mn-ea"/>
                <a:ea typeface="+mn-ea"/>
              </a:rPr>
              <a:t>年上演的歌剧</a:t>
            </a:r>
            <a:r>
              <a:rPr lang="en-US" altLang="zh-CN" sz="2400" dirty="0" smtClean="0">
                <a:latin typeface="+mn-ea"/>
                <a:ea typeface="+mn-ea"/>
              </a:rPr>
              <a:t>《</a:t>
            </a:r>
            <a:r>
              <a:rPr lang="zh-CN" altLang="en-US" sz="2400" dirty="0" smtClean="0">
                <a:latin typeface="+mn-ea"/>
                <a:ea typeface="+mn-ea"/>
              </a:rPr>
              <a:t>尤丽狄茜</a:t>
            </a:r>
            <a:r>
              <a:rPr lang="en-US" altLang="zh-CN" sz="2400" dirty="0" smtClean="0">
                <a:latin typeface="+mn-ea"/>
                <a:ea typeface="+mn-ea"/>
              </a:rPr>
              <a:t>》</a:t>
            </a:r>
            <a:r>
              <a:rPr lang="zh-CN" altLang="en-US" sz="2400" dirty="0" smtClean="0">
                <a:latin typeface="+mn-ea"/>
                <a:ea typeface="+mn-ea"/>
              </a:rPr>
              <a:t>被看作第一部歌剧。</a:t>
            </a:r>
            <a:endParaRPr lang="zh-CN" altLang="en-US" sz="2400" dirty="0">
              <a:latin typeface="+mn-ea"/>
              <a:ea typeface="+mn-ea"/>
            </a:endParaRPr>
          </a:p>
        </p:txBody>
      </p:sp>
      <p:pic>
        <p:nvPicPr>
          <p:cNvPr id="8" name="图片 7" descr="3.jpg"/>
          <p:cNvPicPr>
            <a:picLocks noChangeAspect="1"/>
          </p:cNvPicPr>
          <p:nvPr/>
        </p:nvPicPr>
        <p:blipFill>
          <a:blip r:embed="rId1" cstate="print"/>
          <a:stretch>
            <a:fillRect/>
          </a:stretch>
        </p:blipFill>
        <p:spPr>
          <a:xfrm>
            <a:off x="3398788" y="2733179"/>
            <a:ext cx="5702300" cy="38227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2756967" y="375965"/>
            <a:ext cx="698477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一、巴洛克时期的声乐音乐</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172662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10172223" y="591989"/>
              <a:ext cx="194264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pic>
        <p:nvPicPr>
          <p:cNvPr id="6" name="图片 5" descr="4.jpg"/>
          <p:cNvPicPr>
            <a:picLocks noChangeAspect="1"/>
          </p:cNvPicPr>
          <p:nvPr/>
        </p:nvPicPr>
        <p:blipFill>
          <a:blip r:embed="rId1" cstate="print"/>
          <a:stretch>
            <a:fillRect/>
          </a:stretch>
        </p:blipFill>
        <p:spPr>
          <a:xfrm>
            <a:off x="1676847" y="1456085"/>
            <a:ext cx="4923520" cy="4908521"/>
          </a:xfrm>
          <a:prstGeom prst="rect">
            <a:avLst/>
          </a:prstGeom>
        </p:spPr>
      </p:pic>
      <p:sp>
        <p:nvSpPr>
          <p:cNvPr id="7" name="矩形 6"/>
          <p:cNvSpPr/>
          <p:nvPr/>
        </p:nvSpPr>
        <p:spPr>
          <a:xfrm>
            <a:off x="7005439" y="1672109"/>
            <a:ext cx="3888432" cy="4524315"/>
          </a:xfrm>
          <a:prstGeom prst="rect">
            <a:avLst/>
          </a:prstGeom>
        </p:spPr>
        <p:txBody>
          <a:bodyPr wrap="square">
            <a:spAutoFit/>
          </a:bodyPr>
          <a:lstStyle/>
          <a:p>
            <a:pPr algn="just">
              <a:lnSpc>
                <a:spcPct val="150000"/>
              </a:lnSpc>
            </a:pPr>
            <a:r>
              <a:rPr lang="zh-CN" altLang="en-US" sz="2400" dirty="0" smtClean="0">
                <a:latin typeface="+mn-ea"/>
                <a:ea typeface="+mn-ea"/>
              </a:rPr>
              <a:t>    蒙特威尔第是巴洛克早期最伟大的作曲家，其全部创作从牧歌到早期歌剧集中地体现了巴洛克早期音乐的最高成就，被看作从文艺复兴晚期通往巴洛克的一座重要桥梁。其代表作有歌剧</a:t>
            </a:r>
            <a:r>
              <a:rPr lang="en-US" altLang="zh-CN" sz="2400" dirty="0" smtClean="0">
                <a:latin typeface="+mn-ea"/>
                <a:ea typeface="+mn-ea"/>
              </a:rPr>
              <a:t>《</a:t>
            </a:r>
            <a:r>
              <a:rPr lang="zh-CN" altLang="en-US" sz="2400" dirty="0" smtClean="0">
                <a:latin typeface="+mn-ea"/>
                <a:ea typeface="+mn-ea"/>
              </a:rPr>
              <a:t>奥菲欧</a:t>
            </a:r>
            <a:r>
              <a:rPr lang="en-US" altLang="zh-CN" sz="2400" dirty="0" smtClean="0">
                <a:latin typeface="+mn-ea"/>
                <a:ea typeface="+mn-ea"/>
              </a:rPr>
              <a:t>》</a:t>
            </a:r>
            <a:r>
              <a:rPr lang="zh-CN" altLang="en-US" sz="2400" dirty="0" smtClean="0">
                <a:latin typeface="+mn-ea"/>
                <a:ea typeface="+mn-ea"/>
              </a:rPr>
              <a:t>。</a:t>
            </a:r>
            <a:endParaRPr lang="zh-CN" altLang="en-US" sz="2400" dirty="0">
              <a:latin typeface="+mn-ea"/>
              <a:ea typeface="+mn-ea"/>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2756967" y="375965"/>
            <a:ext cx="698477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一、巴洛克时期的声乐音乐</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172662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10172223" y="591989"/>
              <a:ext cx="194264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矩形 5"/>
          <p:cNvSpPr/>
          <p:nvPr/>
        </p:nvSpPr>
        <p:spPr>
          <a:xfrm>
            <a:off x="812751" y="1312069"/>
            <a:ext cx="11161240" cy="1754326"/>
          </a:xfrm>
          <a:prstGeom prst="rect">
            <a:avLst/>
          </a:prstGeom>
        </p:spPr>
        <p:txBody>
          <a:bodyPr wrap="square">
            <a:spAutoFit/>
          </a:bodyPr>
          <a:lstStyle/>
          <a:p>
            <a:pPr algn="just">
              <a:lnSpc>
                <a:spcPct val="150000"/>
              </a:lnSpc>
            </a:pPr>
            <a:r>
              <a:rPr lang="en-US" altLang="zh-CN" sz="2400" dirty="0" smtClean="0">
                <a:latin typeface="+mn-ea"/>
                <a:ea typeface="+mn-ea"/>
              </a:rPr>
              <a:t>    </a:t>
            </a:r>
            <a:r>
              <a:rPr lang="en-US" altLang="zh-CN" sz="2400" dirty="0" smtClean="0">
                <a:latin typeface="+mn-ea"/>
                <a:ea typeface="+mn-ea"/>
              </a:rPr>
              <a:t>1602</a:t>
            </a:r>
            <a:r>
              <a:rPr lang="zh-CN" altLang="en-US" sz="2400" dirty="0" smtClean="0">
                <a:latin typeface="+mn-ea"/>
                <a:ea typeface="+mn-ea"/>
              </a:rPr>
              <a:t>年</a:t>
            </a:r>
            <a:r>
              <a:rPr lang="zh-CN" altLang="en-US" sz="2400" dirty="0" smtClean="0">
                <a:latin typeface="+mn-ea"/>
                <a:ea typeface="+mn-ea"/>
              </a:rPr>
              <a:t>，罗马上演的道德剧</a:t>
            </a:r>
            <a:r>
              <a:rPr lang="en-US" altLang="zh-CN" sz="2400" dirty="0" smtClean="0">
                <a:latin typeface="+mn-ea"/>
                <a:ea typeface="+mn-ea"/>
              </a:rPr>
              <a:t>《</a:t>
            </a:r>
            <a:r>
              <a:rPr lang="zh-CN" altLang="en-US" sz="2400" dirty="0" smtClean="0">
                <a:latin typeface="+mn-ea"/>
                <a:ea typeface="+mn-ea"/>
              </a:rPr>
              <a:t>灵魂与肉体的表白</a:t>
            </a:r>
            <a:r>
              <a:rPr lang="en-US" altLang="zh-CN" sz="2400" dirty="0" smtClean="0">
                <a:latin typeface="+mn-ea"/>
                <a:ea typeface="+mn-ea"/>
              </a:rPr>
              <a:t>》</a:t>
            </a:r>
            <a:r>
              <a:rPr lang="zh-CN" altLang="en-US" sz="2400" dirty="0" smtClean="0">
                <a:latin typeface="+mn-ea"/>
                <a:ea typeface="+mn-ea"/>
              </a:rPr>
              <a:t>，奠定了罗马歌剧的基础。</a:t>
            </a:r>
            <a:r>
              <a:rPr lang="en-US" altLang="zh-CN" sz="2400" dirty="0" smtClean="0">
                <a:latin typeface="+mn-ea"/>
                <a:ea typeface="+mn-ea"/>
              </a:rPr>
              <a:t>1637</a:t>
            </a:r>
            <a:r>
              <a:rPr lang="zh-CN" altLang="en-US" sz="2400" dirty="0" smtClean="0">
                <a:latin typeface="+mn-ea"/>
                <a:ea typeface="+mn-ea"/>
              </a:rPr>
              <a:t>年</a:t>
            </a:r>
            <a:r>
              <a:rPr lang="zh-CN" altLang="en-US" sz="2400" dirty="0" smtClean="0">
                <a:latin typeface="+mn-ea"/>
                <a:ea typeface="+mn-ea"/>
              </a:rPr>
              <a:t>，第一座公众歌剧院</a:t>
            </a:r>
            <a:r>
              <a:rPr lang="en-US" altLang="zh-CN" sz="2400" dirty="0" smtClean="0">
                <a:latin typeface="+mn-ea"/>
                <a:ea typeface="+mn-ea"/>
              </a:rPr>
              <a:t>——</a:t>
            </a:r>
            <a:r>
              <a:rPr lang="zh-CN" altLang="en-US" sz="2400" dirty="0" smtClean="0">
                <a:latin typeface="+mn-ea"/>
                <a:ea typeface="+mn-ea"/>
              </a:rPr>
              <a:t>圣卡西亚诺剧院在威尼斯建立。由此，歌剧开始从贵族沙龙和宫廷走向了市民阶层。</a:t>
            </a:r>
            <a:endParaRPr lang="en-US" altLang="zh-CN" sz="2400" dirty="0" smtClean="0">
              <a:latin typeface="+mn-ea"/>
              <a:ea typeface="+mn-ea"/>
            </a:endParaRPr>
          </a:p>
        </p:txBody>
      </p:sp>
      <p:sp>
        <p:nvSpPr>
          <p:cNvPr id="8" name="矩形 7"/>
          <p:cNvSpPr/>
          <p:nvPr/>
        </p:nvSpPr>
        <p:spPr>
          <a:xfrm>
            <a:off x="956768" y="3112269"/>
            <a:ext cx="5472608" cy="2862322"/>
          </a:xfrm>
          <a:prstGeom prst="rect">
            <a:avLst/>
          </a:prstGeom>
        </p:spPr>
        <p:txBody>
          <a:bodyPr wrap="square">
            <a:spAutoFit/>
          </a:bodyPr>
          <a:lstStyle/>
          <a:p>
            <a:pPr algn="just">
              <a:lnSpc>
                <a:spcPct val="150000"/>
              </a:lnSpc>
            </a:pPr>
            <a:r>
              <a:rPr lang="en-US" altLang="zh-CN" sz="2400" dirty="0" smtClean="0">
                <a:latin typeface="+mn-ea"/>
                <a:ea typeface="+mn-ea"/>
              </a:rPr>
              <a:t>    </a:t>
            </a:r>
            <a:r>
              <a:rPr lang="en-US" altLang="zh-CN" sz="2400" dirty="0" smtClean="0">
                <a:latin typeface="+mn-ea"/>
                <a:ea typeface="+mn-ea"/>
              </a:rPr>
              <a:t>17</a:t>
            </a:r>
            <a:r>
              <a:rPr lang="zh-CN" altLang="en-US" sz="2400" dirty="0" smtClean="0">
                <a:latin typeface="+mn-ea"/>
                <a:ea typeface="+mn-ea"/>
              </a:rPr>
              <a:t>世</a:t>
            </a:r>
            <a:r>
              <a:rPr lang="zh-CN" altLang="en-US" sz="2400" dirty="0" smtClean="0">
                <a:latin typeface="+mn-ea"/>
                <a:ea typeface="+mn-ea"/>
              </a:rPr>
              <a:t>纪后半期，威尼斯不仅成了意大利的歌剧中心，也将歌剧传播到欧洲各国。而</a:t>
            </a:r>
            <a:r>
              <a:rPr lang="en-US" altLang="zh-CN" sz="2400" dirty="0" smtClean="0">
                <a:latin typeface="+mn-ea"/>
                <a:ea typeface="+mn-ea"/>
              </a:rPr>
              <a:t>18</a:t>
            </a:r>
            <a:r>
              <a:rPr lang="zh-CN" altLang="en-US" sz="2400" dirty="0" smtClean="0">
                <a:latin typeface="+mn-ea"/>
                <a:ea typeface="+mn-ea"/>
              </a:rPr>
              <a:t>世</a:t>
            </a:r>
            <a:r>
              <a:rPr lang="zh-CN" altLang="en-US" sz="2400" dirty="0" smtClean="0">
                <a:latin typeface="+mn-ea"/>
                <a:ea typeface="+mn-ea"/>
              </a:rPr>
              <a:t>纪时，那不勒斯成为欧洲歌剧的中心。那不勒斯歌剧的最具代表性的作曲家是</a:t>
            </a:r>
            <a:r>
              <a:rPr lang="en-US" altLang="zh-CN" sz="2400" dirty="0" smtClean="0">
                <a:latin typeface="+mn-ea"/>
                <a:ea typeface="+mn-ea"/>
              </a:rPr>
              <a:t>A</a:t>
            </a:r>
            <a:r>
              <a:rPr lang="en-US" altLang="zh-CN" sz="2400" dirty="0" smtClean="0">
                <a:latin typeface="+mn-ea"/>
                <a:ea typeface="+mn-ea"/>
              </a:rPr>
              <a:t>•</a:t>
            </a:r>
            <a:r>
              <a:rPr lang="zh-CN" altLang="en-US" sz="2400" dirty="0" smtClean="0">
                <a:latin typeface="+mn-ea"/>
                <a:ea typeface="+mn-ea"/>
              </a:rPr>
              <a:t>斯</a:t>
            </a:r>
            <a:r>
              <a:rPr lang="zh-CN" altLang="en-US" sz="2400" dirty="0" smtClean="0">
                <a:latin typeface="+mn-ea"/>
                <a:ea typeface="+mn-ea"/>
              </a:rPr>
              <a:t>卡拉蒂。</a:t>
            </a:r>
            <a:endParaRPr lang="zh-CN" altLang="en-US" sz="2400" dirty="0" smtClean="0">
              <a:latin typeface="+mn-ea"/>
              <a:ea typeface="+mn-ea"/>
            </a:endParaRPr>
          </a:p>
        </p:txBody>
      </p:sp>
      <p:pic>
        <p:nvPicPr>
          <p:cNvPr id="10" name="图片 9" descr="1.jpg"/>
          <p:cNvPicPr>
            <a:picLocks noChangeAspect="1"/>
          </p:cNvPicPr>
          <p:nvPr/>
        </p:nvPicPr>
        <p:blipFill>
          <a:blip r:embed="rId1" cstate="print"/>
          <a:stretch>
            <a:fillRect/>
          </a:stretch>
        </p:blipFill>
        <p:spPr>
          <a:xfrm rot="1438270">
            <a:off x="7903045" y="2888263"/>
            <a:ext cx="2482004" cy="35277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2756967" y="375965"/>
            <a:ext cx="698477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一、巴洛克时期的声乐音乐</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172662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10172223" y="591989"/>
              <a:ext cx="194264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矩形 5"/>
          <p:cNvSpPr/>
          <p:nvPr/>
        </p:nvSpPr>
        <p:spPr>
          <a:xfrm>
            <a:off x="884759" y="1312069"/>
            <a:ext cx="3847528" cy="492443"/>
          </a:xfrm>
          <a:prstGeom prst="rect">
            <a:avLst/>
          </a:prstGeom>
        </p:spPr>
        <p:txBody>
          <a:bodyPr wrap="none">
            <a:spAutoFit/>
          </a:bodyPr>
          <a:lstStyle/>
          <a:p>
            <a:r>
              <a:rPr lang="en-US" altLang="zh-CN" sz="2600" dirty="0" smtClean="0"/>
              <a:t>2. </a:t>
            </a:r>
            <a:r>
              <a:rPr lang="zh-CN" altLang="en-US" sz="2600" dirty="0" smtClean="0"/>
              <a:t>法国、英国和德国歌剧</a:t>
            </a:r>
            <a:endParaRPr lang="zh-CN" altLang="en-US" sz="2600" dirty="0" smtClean="0"/>
          </a:p>
        </p:txBody>
      </p:sp>
      <p:sp>
        <p:nvSpPr>
          <p:cNvPr id="7" name="矩形 6"/>
          <p:cNvSpPr/>
          <p:nvPr/>
        </p:nvSpPr>
        <p:spPr>
          <a:xfrm>
            <a:off x="956767" y="1960141"/>
            <a:ext cx="7344816" cy="2862322"/>
          </a:xfrm>
          <a:prstGeom prst="rect">
            <a:avLst/>
          </a:prstGeom>
        </p:spPr>
        <p:txBody>
          <a:bodyPr wrap="square">
            <a:spAutoFit/>
          </a:bodyPr>
          <a:lstStyle/>
          <a:p>
            <a:pPr algn="just">
              <a:lnSpc>
                <a:spcPct val="150000"/>
              </a:lnSpc>
            </a:pPr>
            <a:r>
              <a:rPr lang="zh-CN" altLang="en-US" sz="2400" dirty="0" smtClean="0">
                <a:latin typeface="+mn-ea"/>
                <a:ea typeface="+mn-ea"/>
              </a:rPr>
              <a:t>    法国享有深厚的戏剧传统，拥有独具特色的舞台艺术形式</a:t>
            </a:r>
            <a:r>
              <a:rPr lang="en-US" altLang="zh-CN" sz="2400" dirty="0" smtClean="0">
                <a:latin typeface="+mn-ea"/>
                <a:ea typeface="+mn-ea"/>
              </a:rPr>
              <a:t>——</a:t>
            </a:r>
            <a:r>
              <a:rPr lang="zh-CN" altLang="en-US" sz="2400" dirty="0" smtClean="0">
                <a:latin typeface="+mn-ea"/>
                <a:ea typeface="+mn-ea"/>
              </a:rPr>
              <a:t>古典悲剧和芭蕾。</a:t>
            </a:r>
            <a:r>
              <a:rPr lang="en-US" altLang="zh-CN" sz="2400" dirty="0" smtClean="0">
                <a:latin typeface="+mn-ea"/>
                <a:ea typeface="+mn-ea"/>
              </a:rPr>
              <a:t>17</a:t>
            </a:r>
            <a:r>
              <a:rPr lang="zh-CN" altLang="en-US" sz="2400" dirty="0" smtClean="0">
                <a:latin typeface="+mn-ea"/>
                <a:ea typeface="+mn-ea"/>
              </a:rPr>
              <a:t>世纪中期，歌剧作曲家以意大利歌剧为范本，同时吸收法国古典戏剧的特点，创造了将宣叙、歌唱和芭蕾融为一体的名为“抒情悲剧”的法国歌剧形式。</a:t>
            </a:r>
            <a:endParaRPr lang="zh-CN" altLang="en-US" sz="2400" dirty="0" smtClean="0">
              <a:latin typeface="+mn-ea"/>
              <a:ea typeface="+mn-ea"/>
            </a:endParaRPr>
          </a:p>
        </p:txBody>
      </p:sp>
      <p:pic>
        <p:nvPicPr>
          <p:cNvPr id="8" name="图片 7" descr="5.jpg"/>
          <p:cNvPicPr>
            <a:picLocks noChangeAspect="1"/>
          </p:cNvPicPr>
          <p:nvPr/>
        </p:nvPicPr>
        <p:blipFill>
          <a:blip r:embed="rId1" cstate="print"/>
          <a:stretch>
            <a:fillRect/>
          </a:stretch>
        </p:blipFill>
        <p:spPr>
          <a:xfrm>
            <a:off x="9091260" y="1613421"/>
            <a:ext cx="2880747" cy="4314719"/>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2756967" y="375965"/>
            <a:ext cx="698477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一、巴洛克时期的声乐音乐</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172662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10172223" y="591989"/>
              <a:ext cx="194264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pic>
        <p:nvPicPr>
          <p:cNvPr id="6" name="图片 5" descr="6.jpg"/>
          <p:cNvPicPr>
            <a:picLocks noChangeAspect="1"/>
          </p:cNvPicPr>
          <p:nvPr/>
        </p:nvPicPr>
        <p:blipFill>
          <a:blip r:embed="rId1" cstate="print"/>
          <a:stretch>
            <a:fillRect/>
          </a:stretch>
        </p:blipFill>
        <p:spPr>
          <a:xfrm>
            <a:off x="3014980" y="1190625"/>
            <a:ext cx="6727190" cy="3737610"/>
          </a:xfrm>
          <a:prstGeom prst="rect">
            <a:avLst/>
          </a:prstGeom>
        </p:spPr>
      </p:pic>
      <p:sp>
        <p:nvSpPr>
          <p:cNvPr id="7" name="矩形 6"/>
          <p:cNvSpPr/>
          <p:nvPr/>
        </p:nvSpPr>
        <p:spPr>
          <a:xfrm>
            <a:off x="524719" y="5057497"/>
            <a:ext cx="11809312" cy="1754326"/>
          </a:xfrm>
          <a:prstGeom prst="rect">
            <a:avLst/>
          </a:prstGeom>
        </p:spPr>
        <p:txBody>
          <a:bodyPr wrap="square">
            <a:spAutoFit/>
          </a:bodyPr>
          <a:lstStyle/>
          <a:p>
            <a:pPr algn="just">
              <a:lnSpc>
                <a:spcPct val="150000"/>
              </a:lnSpc>
            </a:pPr>
            <a:r>
              <a:rPr lang="en-US" altLang="zh-CN" sz="2400" dirty="0" smtClean="0">
                <a:latin typeface="+mn-ea"/>
                <a:ea typeface="+mn-ea"/>
              </a:rPr>
              <a:t>    </a:t>
            </a:r>
            <a:r>
              <a:rPr lang="en-US" altLang="zh-CN" sz="2400" dirty="0" smtClean="0">
                <a:latin typeface="+mn-ea"/>
                <a:ea typeface="+mn-ea"/>
              </a:rPr>
              <a:t>17</a:t>
            </a:r>
            <a:r>
              <a:rPr lang="zh-CN" altLang="en-US" sz="2400" dirty="0" smtClean="0">
                <a:latin typeface="+mn-ea"/>
                <a:ea typeface="+mn-ea"/>
              </a:rPr>
              <a:t>世</a:t>
            </a:r>
            <a:r>
              <a:rPr lang="zh-CN" altLang="en-US" sz="2400" dirty="0" smtClean="0">
                <a:latin typeface="+mn-ea"/>
                <a:ea typeface="+mn-ea"/>
              </a:rPr>
              <a:t>纪，英国兴起了以寓言和传说为主题，将歌曲、说白、舞蹈、器乐、合唱和朗诵融为一体的“假面剧”，舞蹈是剧中最重要的部分。第一部真正的英国歌剧是</a:t>
            </a:r>
            <a:r>
              <a:rPr lang="en-US" altLang="zh-CN" sz="2400" dirty="0" smtClean="0">
                <a:latin typeface="+mn-ea"/>
                <a:ea typeface="+mn-ea"/>
              </a:rPr>
              <a:t>《</a:t>
            </a:r>
            <a:r>
              <a:rPr lang="zh-CN" altLang="en-US" sz="2400" dirty="0" smtClean="0">
                <a:latin typeface="+mn-ea"/>
                <a:ea typeface="+mn-ea"/>
              </a:rPr>
              <a:t>围攻罗斯特</a:t>
            </a:r>
            <a:r>
              <a:rPr lang="en-US" altLang="zh-CN" sz="2400" dirty="0" smtClean="0">
                <a:latin typeface="+mn-ea"/>
                <a:ea typeface="+mn-ea"/>
              </a:rPr>
              <a:t>》</a:t>
            </a:r>
            <a:r>
              <a:rPr lang="zh-CN" altLang="en-US" sz="2400" dirty="0" smtClean="0">
                <a:latin typeface="+mn-ea"/>
                <a:ea typeface="+mn-ea"/>
              </a:rPr>
              <a:t>。</a:t>
            </a:r>
            <a:endParaRPr lang="zh-CN" altLang="en-US" sz="2400" dirty="0" smtClean="0">
              <a:latin typeface="+mn-ea"/>
              <a:ea typeface="+mn-ea"/>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2756967" y="375965"/>
            <a:ext cx="698477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一、巴洛克时期的声乐音乐</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172662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10172223" y="591989"/>
              <a:ext cx="194264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矩形 5"/>
          <p:cNvSpPr/>
          <p:nvPr/>
        </p:nvSpPr>
        <p:spPr>
          <a:xfrm>
            <a:off x="884555" y="1167765"/>
            <a:ext cx="11420475" cy="645160"/>
          </a:xfrm>
          <a:prstGeom prst="rect">
            <a:avLst/>
          </a:prstGeom>
        </p:spPr>
        <p:txBody>
          <a:bodyPr wrap="square">
            <a:spAutoFit/>
          </a:bodyPr>
          <a:lstStyle/>
          <a:p>
            <a:pPr algn="just">
              <a:lnSpc>
                <a:spcPct val="150000"/>
              </a:lnSpc>
            </a:pPr>
            <a:r>
              <a:rPr lang="zh-CN" altLang="en-US" sz="2400" dirty="0" smtClean="0">
                <a:latin typeface="+mn-ea"/>
                <a:ea typeface="+mn-ea"/>
              </a:rPr>
              <a:t>    在整个巴洛克时期，意大利歌剧主宰了德国舞台，德国本土歌剧起步较晚。</a:t>
            </a:r>
            <a:endParaRPr lang="zh-CN" altLang="en-US" sz="2400" dirty="0" smtClean="0">
              <a:latin typeface="+mn-ea"/>
              <a:ea typeface="+mn-ea"/>
            </a:endParaRPr>
          </a:p>
        </p:txBody>
      </p:sp>
      <p:pic>
        <p:nvPicPr>
          <p:cNvPr id="7" name="图片 6" descr="7.jpg"/>
          <p:cNvPicPr>
            <a:picLocks noChangeAspect="1"/>
          </p:cNvPicPr>
          <p:nvPr/>
        </p:nvPicPr>
        <p:blipFill>
          <a:blip r:embed="rId1" cstate="print"/>
          <a:stretch>
            <a:fillRect/>
          </a:stretch>
        </p:blipFill>
        <p:spPr>
          <a:xfrm>
            <a:off x="3678555" y="2028190"/>
            <a:ext cx="5184775" cy="3968115"/>
          </a:xfrm>
          <a:prstGeom prst="rect">
            <a:avLst/>
          </a:prstGeom>
        </p:spPr>
      </p:pic>
      <p:sp>
        <p:nvSpPr>
          <p:cNvPr id="8" name="矩形 7"/>
          <p:cNvSpPr/>
          <p:nvPr/>
        </p:nvSpPr>
        <p:spPr>
          <a:xfrm>
            <a:off x="4914181" y="6123270"/>
            <a:ext cx="2236510" cy="400110"/>
          </a:xfrm>
          <a:prstGeom prst="rect">
            <a:avLst/>
          </a:prstGeom>
        </p:spPr>
        <p:txBody>
          <a:bodyPr wrap="none">
            <a:spAutoFit/>
          </a:bodyPr>
          <a:lstStyle/>
          <a:p>
            <a:r>
              <a:rPr lang="zh-CN" altLang="en-US" sz="2000" dirty="0" smtClean="0"/>
              <a:t>德国莱比锡歌剧院</a:t>
            </a:r>
            <a:endParaRPr lang="zh-CN" altLang="en-US" sz="2000" dirty="0" smtClean="0"/>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文本框 2"/>
          <p:cNvSpPr txBox="1">
            <a:spLocks noChangeArrowheads="1"/>
          </p:cNvSpPr>
          <p:nvPr>
            <p:custDataLst>
              <p:tags r:id="rId1"/>
            </p:custDataLst>
          </p:nvPr>
        </p:nvSpPr>
        <p:spPr bwMode="auto">
          <a:xfrm>
            <a:off x="5333470" y="1839352"/>
            <a:ext cx="1696079" cy="1569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0200" b="1" dirty="0">
                <a:solidFill>
                  <a:srgbClr val="00B0F0"/>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1</a:t>
            </a:r>
            <a:endParaRPr lang="en-US" altLang="zh-CN" sz="10200" b="1" dirty="0">
              <a:solidFill>
                <a:srgbClr val="00B0F0"/>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2052" name="文本框 11"/>
          <p:cNvSpPr txBox="1">
            <a:spLocks noChangeArrowheads="1"/>
          </p:cNvSpPr>
          <p:nvPr>
            <p:custDataLst>
              <p:tags r:id="rId2"/>
            </p:custDataLst>
          </p:nvPr>
        </p:nvSpPr>
        <p:spPr bwMode="auto">
          <a:xfrm>
            <a:off x="2066997" y="3868637"/>
            <a:ext cx="3466525" cy="430530"/>
          </a:xfrm>
          <a:prstGeom prst="rect">
            <a:avLst/>
          </a:prstGeom>
          <a:noFill/>
          <a:ln>
            <a:noFill/>
          </a:ln>
        </p:spPr>
        <p:txBody>
          <a:bodyPr wrap="squar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800"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章节 </a:t>
            </a:r>
            <a:r>
              <a:rPr lang="en-US" altLang="zh-CN" sz="2800"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PART</a:t>
            </a:r>
            <a:endParaRPr lang="zh-CN" altLang="en-US" sz="2800"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8" name="矩形 7"/>
          <p:cNvSpPr/>
          <p:nvPr/>
        </p:nvSpPr>
        <p:spPr>
          <a:xfrm>
            <a:off x="3741043" y="3560584"/>
            <a:ext cx="5688632" cy="738505"/>
          </a:xfrm>
          <a:prstGeom prst="rect">
            <a:avLst/>
          </a:prstGeom>
        </p:spPr>
        <p:txBody>
          <a:bodyPr wrap="square" lIns="0" tIns="0" rIns="0" bIns="0">
            <a:spAutoFit/>
          </a:bodyPr>
          <a:lstStyle/>
          <a:p>
            <a:r>
              <a:rPr lang="zh-CN" altLang="en-US" sz="4800" dirty="0" smtClean="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古希腊和古罗马音乐</a:t>
            </a:r>
            <a:endParaRPr lang="zh-CN" altLang="en-US" sz="48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500"/>
                                        <p:tgtEl>
                                          <p:spTgt spid="205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2052"/>
                                        </p:tgtEl>
                                        <p:attrNameLst>
                                          <p:attrName>style.visibility</p:attrName>
                                        </p:attrNameLst>
                                      </p:cBhvr>
                                      <p:to>
                                        <p:strVal val="visible"/>
                                      </p:to>
                                    </p:set>
                                    <p:anim calcmode="lin" valueType="num">
                                      <p:cBhvr additive="base">
                                        <p:cTn id="12" dur="500" fill="hold"/>
                                        <p:tgtEl>
                                          <p:spTgt spid="2052"/>
                                        </p:tgtEl>
                                        <p:attrNameLst>
                                          <p:attrName>ppt_x</p:attrName>
                                        </p:attrNameLst>
                                      </p:cBhvr>
                                      <p:tavLst>
                                        <p:tav tm="0">
                                          <p:val>
                                            <p:strVal val="0-#ppt_w/2"/>
                                          </p:val>
                                        </p:tav>
                                        <p:tav tm="100000">
                                          <p:val>
                                            <p:strVal val="#ppt_x"/>
                                          </p:val>
                                        </p:tav>
                                      </p:tavLst>
                                    </p:anim>
                                    <p:anim calcmode="lin" valueType="num">
                                      <p:cBhvr additive="base">
                                        <p:cTn id="13" dur="500" fill="hold"/>
                                        <p:tgtEl>
                                          <p:spTgt spid="2052"/>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3" presetClass="entr" presetSubtype="32"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ppt_w</p:attrName>
                                        </p:attrNameLst>
                                      </p:cBhvr>
                                      <p:tavLst>
                                        <p:tav tm="0">
                                          <p:val>
                                            <p:strVal val="4*#ppt_w"/>
                                          </p:val>
                                        </p:tav>
                                        <p:tav tm="100000">
                                          <p:val>
                                            <p:strVal val="#ppt_w"/>
                                          </p:val>
                                        </p:tav>
                                      </p:tavLst>
                                    </p:anim>
                                    <p:anim calcmode="lin" valueType="num">
                                      <p:cBhvr>
                                        <p:cTn id="19" dur="500" fill="hold"/>
                                        <p:tgtEl>
                                          <p:spTgt spid="8"/>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P spid="2052" grpId="0"/>
      <p:bldP spid="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2756967" y="375965"/>
            <a:ext cx="698477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一、巴洛克时期的器乐音乐</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172662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10172223" y="591989"/>
              <a:ext cx="194264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矩形 5"/>
          <p:cNvSpPr/>
          <p:nvPr/>
        </p:nvSpPr>
        <p:spPr>
          <a:xfrm>
            <a:off x="668735" y="1312069"/>
            <a:ext cx="3518912" cy="492443"/>
          </a:xfrm>
          <a:prstGeom prst="rect">
            <a:avLst/>
          </a:prstGeom>
        </p:spPr>
        <p:txBody>
          <a:bodyPr wrap="none">
            <a:spAutoFit/>
          </a:bodyPr>
          <a:lstStyle/>
          <a:p>
            <a:r>
              <a:rPr lang="zh-CN" altLang="en-US" sz="2600" dirty="0" smtClean="0"/>
              <a:t>（一）管风琴和古钢琴</a:t>
            </a:r>
            <a:endParaRPr lang="zh-CN" altLang="en-US" sz="2600" dirty="0" smtClean="0"/>
          </a:p>
        </p:txBody>
      </p:sp>
      <p:sp>
        <p:nvSpPr>
          <p:cNvPr id="7" name="矩形 6"/>
          <p:cNvSpPr/>
          <p:nvPr/>
        </p:nvSpPr>
        <p:spPr>
          <a:xfrm>
            <a:off x="956767" y="1960141"/>
            <a:ext cx="6840760" cy="1754326"/>
          </a:xfrm>
          <a:prstGeom prst="rect">
            <a:avLst/>
          </a:prstGeom>
        </p:spPr>
        <p:txBody>
          <a:bodyPr wrap="square">
            <a:spAutoFit/>
          </a:bodyPr>
          <a:lstStyle/>
          <a:p>
            <a:pPr algn="just">
              <a:lnSpc>
                <a:spcPct val="150000"/>
              </a:lnSpc>
            </a:pPr>
            <a:r>
              <a:rPr lang="en-US" altLang="zh-CN" sz="2400" dirty="0" smtClean="0">
                <a:latin typeface="+mn-ea"/>
                <a:ea typeface="+mn-ea"/>
              </a:rPr>
              <a:t>    </a:t>
            </a:r>
            <a:r>
              <a:rPr lang="en-US" altLang="zh-CN" sz="2400" dirty="0" smtClean="0">
                <a:latin typeface="+mn-ea"/>
                <a:ea typeface="+mn-ea"/>
              </a:rPr>
              <a:t>17</a:t>
            </a:r>
            <a:r>
              <a:rPr lang="zh-CN" altLang="en-US" sz="2400" dirty="0" smtClean="0">
                <a:latin typeface="+mn-ea"/>
                <a:ea typeface="+mn-ea"/>
              </a:rPr>
              <a:t>世</a:t>
            </a:r>
            <a:r>
              <a:rPr lang="zh-CN" altLang="en-US" sz="2400" dirty="0" smtClean="0">
                <a:latin typeface="+mn-ea"/>
                <a:ea typeface="+mn-ea"/>
              </a:rPr>
              <a:t>纪管风琴的主要体裁有托卡塔、赋格曲、众赞歌。这一时期最著名的管风琴家和作曲家有许茨、布克斯特胡德、巴赫等。</a:t>
            </a:r>
            <a:endParaRPr lang="zh-CN" altLang="en-US" sz="2400" dirty="0" smtClean="0">
              <a:latin typeface="+mn-ea"/>
              <a:ea typeface="+mn-ea"/>
            </a:endParaRPr>
          </a:p>
        </p:txBody>
      </p:sp>
      <p:sp>
        <p:nvSpPr>
          <p:cNvPr id="8" name="矩形 7"/>
          <p:cNvSpPr/>
          <p:nvPr/>
        </p:nvSpPr>
        <p:spPr>
          <a:xfrm>
            <a:off x="4197127" y="5200501"/>
            <a:ext cx="7704856" cy="1200329"/>
          </a:xfrm>
          <a:prstGeom prst="rect">
            <a:avLst/>
          </a:prstGeom>
        </p:spPr>
        <p:txBody>
          <a:bodyPr wrap="square">
            <a:spAutoFit/>
          </a:bodyPr>
          <a:lstStyle/>
          <a:p>
            <a:pPr algn="just">
              <a:lnSpc>
                <a:spcPct val="150000"/>
              </a:lnSpc>
            </a:pPr>
            <a:r>
              <a:rPr lang="zh-CN" altLang="en-US" sz="2400" dirty="0" smtClean="0">
                <a:latin typeface="+mn-ea"/>
                <a:ea typeface="+mn-ea"/>
              </a:rPr>
              <a:t>    巴洛克时期的古钢琴主要包括拨弦古钢琴和击弦古钢琴两类，其音乐的主要体裁是主题与变奏和组曲。</a:t>
            </a:r>
            <a:endParaRPr lang="zh-CN" altLang="en-US" sz="2400" dirty="0" smtClean="0">
              <a:latin typeface="+mn-ea"/>
              <a:ea typeface="+mn-ea"/>
            </a:endParaRPr>
          </a:p>
        </p:txBody>
      </p:sp>
      <p:pic>
        <p:nvPicPr>
          <p:cNvPr id="9" name="图片 8" descr="8.jpeg"/>
          <p:cNvPicPr>
            <a:picLocks noChangeAspect="1"/>
          </p:cNvPicPr>
          <p:nvPr/>
        </p:nvPicPr>
        <p:blipFill>
          <a:blip r:embed="rId1" cstate="print"/>
          <a:stretch>
            <a:fillRect/>
          </a:stretch>
        </p:blipFill>
        <p:spPr>
          <a:xfrm>
            <a:off x="7941543" y="1888133"/>
            <a:ext cx="3112269" cy="3112269"/>
          </a:xfrm>
          <a:prstGeom prst="rect">
            <a:avLst/>
          </a:prstGeom>
        </p:spPr>
      </p:pic>
      <p:pic>
        <p:nvPicPr>
          <p:cNvPr id="10" name="图片 9" descr="9.jpeg"/>
          <p:cNvPicPr>
            <a:picLocks noChangeAspect="1"/>
          </p:cNvPicPr>
          <p:nvPr/>
        </p:nvPicPr>
        <p:blipFill>
          <a:blip r:embed="rId2" cstate="print"/>
          <a:stretch>
            <a:fillRect/>
          </a:stretch>
        </p:blipFill>
        <p:spPr>
          <a:xfrm>
            <a:off x="1909510" y="3714745"/>
            <a:ext cx="2278416" cy="3040261"/>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2756967" y="375965"/>
            <a:ext cx="698477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一、巴洛克时期的器乐音乐</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172662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10172223" y="591989"/>
              <a:ext cx="194264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矩形 5"/>
          <p:cNvSpPr/>
          <p:nvPr/>
        </p:nvSpPr>
        <p:spPr>
          <a:xfrm>
            <a:off x="884759" y="1240061"/>
            <a:ext cx="3185487" cy="492443"/>
          </a:xfrm>
          <a:prstGeom prst="rect">
            <a:avLst/>
          </a:prstGeom>
        </p:spPr>
        <p:txBody>
          <a:bodyPr wrap="none">
            <a:spAutoFit/>
          </a:bodyPr>
          <a:lstStyle/>
          <a:p>
            <a:r>
              <a:rPr lang="zh-CN" altLang="en-US" sz="2600" dirty="0" smtClean="0"/>
              <a:t>（二）器乐合奏音乐</a:t>
            </a:r>
            <a:endParaRPr lang="zh-CN" altLang="en-US" sz="2600" dirty="0" smtClean="0"/>
          </a:p>
        </p:txBody>
      </p:sp>
      <p:sp>
        <p:nvSpPr>
          <p:cNvPr id="8" name="流程图: 摘录 7"/>
          <p:cNvSpPr/>
          <p:nvPr/>
        </p:nvSpPr>
        <p:spPr>
          <a:xfrm>
            <a:off x="6141596" y="2032908"/>
            <a:ext cx="504056" cy="504056"/>
          </a:xfrm>
          <a:prstGeom prst="flowChartExtra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流程图: 摘录 8"/>
          <p:cNvSpPr/>
          <p:nvPr/>
        </p:nvSpPr>
        <p:spPr>
          <a:xfrm>
            <a:off x="6141596" y="3257044"/>
            <a:ext cx="504056" cy="504056"/>
          </a:xfrm>
          <a:prstGeom prst="flowChartExtra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流程图: 摘录 9"/>
          <p:cNvSpPr/>
          <p:nvPr/>
        </p:nvSpPr>
        <p:spPr>
          <a:xfrm>
            <a:off x="6213604" y="4625196"/>
            <a:ext cx="504056" cy="504056"/>
          </a:xfrm>
          <a:prstGeom prst="flowChartExtra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流程图: 摘录 10"/>
          <p:cNvSpPr/>
          <p:nvPr/>
        </p:nvSpPr>
        <p:spPr>
          <a:xfrm>
            <a:off x="6213604" y="5849332"/>
            <a:ext cx="504056" cy="504056"/>
          </a:xfrm>
          <a:prstGeom prst="flowChartExtra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541196" y="2032908"/>
            <a:ext cx="1210588" cy="400110"/>
          </a:xfrm>
          <a:prstGeom prst="rect">
            <a:avLst/>
          </a:prstGeom>
          <a:solidFill>
            <a:srgbClr val="00B0F0"/>
          </a:solidFill>
        </p:spPr>
        <p:txBody>
          <a:bodyPr wrap="none">
            <a:spAutoFit/>
          </a:bodyPr>
          <a:lstStyle/>
          <a:p>
            <a:r>
              <a:rPr lang="zh-CN" altLang="en-US" sz="2000" dirty="0" smtClean="0"/>
              <a:t>小型合奏</a:t>
            </a:r>
            <a:endParaRPr lang="zh-CN" altLang="en-US" sz="2000" dirty="0"/>
          </a:p>
        </p:txBody>
      </p:sp>
      <p:sp>
        <p:nvSpPr>
          <p:cNvPr id="13" name="矩形 12"/>
          <p:cNvSpPr/>
          <p:nvPr/>
        </p:nvSpPr>
        <p:spPr>
          <a:xfrm>
            <a:off x="9021916" y="2032908"/>
            <a:ext cx="1210588" cy="400110"/>
          </a:xfrm>
          <a:prstGeom prst="rect">
            <a:avLst/>
          </a:prstGeom>
          <a:solidFill>
            <a:srgbClr val="A47291"/>
          </a:solidFill>
        </p:spPr>
        <p:txBody>
          <a:bodyPr wrap="none">
            <a:spAutoFit/>
          </a:bodyPr>
          <a:lstStyle/>
          <a:p>
            <a:r>
              <a:rPr lang="zh-CN" altLang="en-US" sz="2000" dirty="0" smtClean="0"/>
              <a:t>大型合奏</a:t>
            </a:r>
            <a:endParaRPr lang="zh-CN" altLang="en-US" sz="2000" dirty="0" smtClean="0"/>
          </a:p>
        </p:txBody>
      </p:sp>
      <p:sp>
        <p:nvSpPr>
          <p:cNvPr id="14" name="矩形 13"/>
          <p:cNvSpPr/>
          <p:nvPr/>
        </p:nvSpPr>
        <p:spPr>
          <a:xfrm>
            <a:off x="1029028" y="2824996"/>
            <a:ext cx="4176464" cy="707886"/>
          </a:xfrm>
          <a:prstGeom prst="rect">
            <a:avLst/>
          </a:prstGeom>
          <a:ln>
            <a:solidFill>
              <a:srgbClr val="FBB80D"/>
            </a:solidFill>
          </a:ln>
        </p:spPr>
        <p:txBody>
          <a:bodyPr wrap="square">
            <a:spAutoFit/>
          </a:bodyPr>
          <a:lstStyle/>
          <a:p>
            <a:pPr algn="just"/>
            <a:r>
              <a:rPr lang="zh-CN" altLang="en-US" sz="2000" dirty="0" smtClean="0"/>
              <a:t>小型合奏称为室内乐，是指合奏中每个声部只有一件乐器；</a:t>
            </a:r>
            <a:endParaRPr lang="zh-CN" altLang="en-US" sz="2000" dirty="0"/>
          </a:p>
        </p:txBody>
      </p:sp>
      <p:sp>
        <p:nvSpPr>
          <p:cNvPr id="15" name="矩形 14"/>
          <p:cNvSpPr/>
          <p:nvPr/>
        </p:nvSpPr>
        <p:spPr>
          <a:xfrm>
            <a:off x="7365732" y="2824996"/>
            <a:ext cx="4752528" cy="707886"/>
          </a:xfrm>
          <a:prstGeom prst="rect">
            <a:avLst/>
          </a:prstGeom>
          <a:ln>
            <a:solidFill>
              <a:srgbClr val="0070C0"/>
            </a:solidFill>
          </a:ln>
        </p:spPr>
        <p:txBody>
          <a:bodyPr wrap="square">
            <a:spAutoFit/>
          </a:bodyPr>
          <a:lstStyle/>
          <a:p>
            <a:pPr algn="just"/>
            <a:r>
              <a:rPr lang="zh-CN" altLang="en-US" sz="2000" dirty="0" smtClean="0"/>
              <a:t>大型合奏称为管弦乐，是指合奏中每个声部都有多种乐器。</a:t>
            </a:r>
            <a:endParaRPr lang="zh-CN" altLang="en-US" sz="2000" dirty="0" smtClean="0"/>
          </a:p>
        </p:txBody>
      </p:sp>
      <p:sp>
        <p:nvSpPr>
          <p:cNvPr id="17" name="矩形 16"/>
          <p:cNvSpPr/>
          <p:nvPr/>
        </p:nvSpPr>
        <p:spPr>
          <a:xfrm>
            <a:off x="1029028" y="3905116"/>
            <a:ext cx="4176464" cy="1631216"/>
          </a:xfrm>
          <a:prstGeom prst="rect">
            <a:avLst/>
          </a:prstGeom>
          <a:ln>
            <a:solidFill>
              <a:srgbClr val="ED1C24"/>
            </a:solidFill>
          </a:ln>
        </p:spPr>
        <p:txBody>
          <a:bodyPr wrap="square">
            <a:spAutoFit/>
          </a:bodyPr>
          <a:lstStyle/>
          <a:p>
            <a:pPr algn="just"/>
            <a:r>
              <a:rPr lang="zh-CN" altLang="en-US" sz="2000" dirty="0" smtClean="0"/>
              <a:t>小型合奏最典型的体裁是奏鸣曲。分为两类：一类为较为严肃的奏鸣曲，后来发展成为古典奏鸣曲；另一类为由风格不同的舞曲组成的室内奏鸣曲，是古典组曲的前身。</a:t>
            </a:r>
            <a:endParaRPr lang="zh-CN" altLang="en-US" sz="2000" dirty="0" smtClean="0"/>
          </a:p>
        </p:txBody>
      </p:sp>
      <p:sp>
        <p:nvSpPr>
          <p:cNvPr id="18" name="矩形 17"/>
          <p:cNvSpPr/>
          <p:nvPr/>
        </p:nvSpPr>
        <p:spPr>
          <a:xfrm>
            <a:off x="7365732" y="3833108"/>
            <a:ext cx="4752528" cy="2554545"/>
          </a:xfrm>
          <a:prstGeom prst="rect">
            <a:avLst/>
          </a:prstGeom>
          <a:ln>
            <a:solidFill>
              <a:srgbClr val="FF33CC"/>
            </a:solidFill>
          </a:ln>
        </p:spPr>
        <p:txBody>
          <a:bodyPr wrap="square">
            <a:spAutoFit/>
          </a:bodyPr>
          <a:lstStyle/>
          <a:p>
            <a:pPr algn="just"/>
            <a:r>
              <a:rPr lang="zh-CN" altLang="en-US" sz="2000" dirty="0" smtClean="0"/>
              <a:t>         大型合奏曲的主要体裁包括管弦乐组曲和协奏曲，其中协奏曲尤为重要。</a:t>
            </a:r>
            <a:endParaRPr lang="en-US" altLang="zh-CN" sz="2000" dirty="0" smtClean="0"/>
          </a:p>
          <a:p>
            <a:pPr algn="just"/>
            <a:r>
              <a:rPr lang="zh-CN" altLang="en-US" sz="2000" dirty="0" smtClean="0"/>
              <a:t>         协奏曲分为两大类：大协奏曲和独奏协奏曲。巴洛克晚期，大协奏曲最重要的作曲家是巴赫，代表作有</a:t>
            </a:r>
            <a:r>
              <a:rPr lang="en-US" altLang="zh-CN" sz="2000" dirty="0" smtClean="0"/>
              <a:t>《</a:t>
            </a:r>
            <a:r>
              <a:rPr lang="zh-CN" altLang="en-US" sz="2000" dirty="0" smtClean="0"/>
              <a:t>勃兰登堡协奏曲</a:t>
            </a:r>
            <a:r>
              <a:rPr lang="en-US" altLang="zh-CN" sz="2000" dirty="0" smtClean="0"/>
              <a:t>》</a:t>
            </a:r>
            <a:r>
              <a:rPr lang="zh-CN" altLang="en-US" sz="2000" dirty="0" smtClean="0"/>
              <a:t>。对巴洛克协奏曲的发展做出最重要贡献的是意大利作曲家维瓦尔第，他一生创作了</a:t>
            </a:r>
            <a:r>
              <a:rPr lang="en-US" altLang="zh-CN" sz="2000" dirty="0" smtClean="0"/>
              <a:t>500 </a:t>
            </a:r>
            <a:r>
              <a:rPr lang="zh-CN" altLang="en-US" sz="2000" dirty="0" smtClean="0"/>
              <a:t>余首协奏曲。 </a:t>
            </a:r>
            <a:endParaRPr lang="zh-CN" altLang="en-US" sz="2000" dirty="0" smtClean="0"/>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文本框 2"/>
          <p:cNvSpPr txBox="1">
            <a:spLocks noChangeArrowheads="1"/>
          </p:cNvSpPr>
          <p:nvPr>
            <p:custDataLst>
              <p:tags r:id="rId1"/>
            </p:custDataLst>
          </p:nvPr>
        </p:nvSpPr>
        <p:spPr bwMode="auto">
          <a:xfrm>
            <a:off x="5337280" y="2135262"/>
            <a:ext cx="1696079" cy="1569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0200" b="1" dirty="0" smtClean="0">
                <a:solidFill>
                  <a:srgbClr val="00B0F0"/>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4</a:t>
            </a:r>
            <a:endParaRPr lang="en-US" altLang="zh-CN" sz="10200" b="1" dirty="0" smtClean="0">
              <a:solidFill>
                <a:srgbClr val="00B0F0"/>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8" name="矩形 7"/>
          <p:cNvSpPr/>
          <p:nvPr/>
        </p:nvSpPr>
        <p:spPr>
          <a:xfrm>
            <a:off x="3340993" y="3704729"/>
            <a:ext cx="5688632" cy="738505"/>
          </a:xfrm>
          <a:prstGeom prst="rect">
            <a:avLst/>
          </a:prstGeom>
        </p:spPr>
        <p:txBody>
          <a:bodyPr wrap="square" lIns="0" tIns="0" rIns="0" bIns="0">
            <a:spAutoFit/>
          </a:bodyPr>
          <a:lstStyle/>
          <a:p>
            <a:r>
              <a:rPr lang="zh-CN" altLang="en-US" sz="4800" dirty="0" smtClean="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古典主义时期的音乐</a:t>
            </a:r>
            <a:endParaRPr lang="zh-CN" altLang="en-US" sz="48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500"/>
                                        <p:tgtEl>
                                          <p:spTgt spid="2050"/>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32"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strVal val="4*#ppt_w"/>
                                          </p:val>
                                        </p:tav>
                                        <p:tav tm="100000">
                                          <p:val>
                                            <p:strVal val="#ppt_w"/>
                                          </p:val>
                                        </p:tav>
                                      </p:tavLst>
                                    </p:anim>
                                    <p:anim calcmode="lin" valueType="num">
                                      <p:cBhvr>
                                        <p:cTn id="13" dur="500" fill="hold"/>
                                        <p:tgtEl>
                                          <p:spTgt spid="8"/>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P spid="8"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2756967" y="375965"/>
            <a:ext cx="698477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四、古典主义时期的音乐</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172662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10172223" y="591989"/>
              <a:ext cx="194264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矩形 5"/>
          <p:cNvSpPr/>
          <p:nvPr/>
        </p:nvSpPr>
        <p:spPr>
          <a:xfrm>
            <a:off x="884759" y="1168053"/>
            <a:ext cx="11665296" cy="1754326"/>
          </a:xfrm>
          <a:prstGeom prst="rect">
            <a:avLst/>
          </a:prstGeom>
        </p:spPr>
        <p:txBody>
          <a:bodyPr wrap="square">
            <a:spAutoFit/>
          </a:bodyPr>
          <a:lstStyle/>
          <a:p>
            <a:pPr algn="just">
              <a:lnSpc>
                <a:spcPct val="150000"/>
              </a:lnSpc>
            </a:pPr>
            <a:r>
              <a:rPr lang="zh-CN" altLang="en-US" sz="2400" dirty="0" smtClean="0">
                <a:latin typeface="+mj-ea"/>
                <a:ea typeface="+mj-ea"/>
              </a:rPr>
              <a:t>    古典主义时期是西方音乐历史发展到高峰的阶段。</a:t>
            </a:r>
            <a:endParaRPr lang="en-US" altLang="zh-CN" sz="2400" dirty="0" smtClean="0">
              <a:latin typeface="+mj-ea"/>
              <a:ea typeface="+mj-ea"/>
            </a:endParaRPr>
          </a:p>
          <a:p>
            <a:pPr algn="just">
              <a:lnSpc>
                <a:spcPct val="150000"/>
              </a:lnSpc>
            </a:pPr>
            <a:r>
              <a:rPr lang="zh-CN" altLang="en-US" sz="2400" dirty="0" smtClean="0">
                <a:latin typeface="+mj-ea"/>
                <a:ea typeface="+mj-ea"/>
              </a:rPr>
              <a:t>    在音乐史上，一般将</a:t>
            </a:r>
            <a:r>
              <a:rPr lang="en-US" altLang="zh-CN" sz="2400" dirty="0" smtClean="0">
                <a:latin typeface="+mj-ea"/>
                <a:ea typeface="+mj-ea"/>
              </a:rPr>
              <a:t>1750</a:t>
            </a:r>
            <a:r>
              <a:rPr lang="zh-CN" altLang="en-US" sz="2400" dirty="0" smtClean="0">
                <a:latin typeface="+mj-ea"/>
                <a:ea typeface="+mj-ea"/>
              </a:rPr>
              <a:t>年</a:t>
            </a:r>
            <a:r>
              <a:rPr lang="zh-CN" altLang="en-US" sz="2400" dirty="0" smtClean="0">
                <a:latin typeface="+mj-ea"/>
                <a:ea typeface="+mj-ea"/>
              </a:rPr>
              <a:t>到贝多芬的去世（</a:t>
            </a:r>
            <a:r>
              <a:rPr lang="en-US" altLang="zh-CN" sz="2400" dirty="0" smtClean="0">
                <a:latin typeface="+mj-ea"/>
                <a:ea typeface="+mj-ea"/>
              </a:rPr>
              <a:t>19</a:t>
            </a:r>
            <a:r>
              <a:rPr lang="zh-CN" altLang="en-US" sz="2400" dirty="0" smtClean="0">
                <a:latin typeface="+mj-ea"/>
                <a:ea typeface="+mj-ea"/>
              </a:rPr>
              <a:t>世纪初）划归为这一时期，古典主义主要包含两个时段：前古典主义时期和维也纳古典主义时期。</a:t>
            </a:r>
            <a:endParaRPr lang="zh-CN" altLang="en-US" sz="2400" dirty="0">
              <a:latin typeface="+mj-ea"/>
              <a:ea typeface="+mj-ea"/>
            </a:endParaRPr>
          </a:p>
        </p:txBody>
      </p:sp>
      <p:sp>
        <p:nvSpPr>
          <p:cNvPr id="7" name="矩形 6"/>
          <p:cNvSpPr/>
          <p:nvPr/>
        </p:nvSpPr>
        <p:spPr>
          <a:xfrm>
            <a:off x="1604839" y="3760341"/>
            <a:ext cx="10585176" cy="1754326"/>
          </a:xfrm>
          <a:prstGeom prst="rect">
            <a:avLst/>
          </a:prstGeom>
        </p:spPr>
        <p:txBody>
          <a:bodyPr wrap="square">
            <a:spAutoFit/>
          </a:bodyPr>
          <a:lstStyle/>
          <a:p>
            <a:pPr>
              <a:lnSpc>
                <a:spcPct val="150000"/>
              </a:lnSpc>
            </a:pPr>
            <a:r>
              <a:rPr lang="en-US" altLang="zh-CN" sz="2400" dirty="0" smtClean="0">
                <a:latin typeface="+mj-ea"/>
                <a:ea typeface="+mj-ea"/>
              </a:rPr>
              <a:t>18</a:t>
            </a:r>
            <a:r>
              <a:rPr lang="zh-CN" altLang="en-US" sz="2400" dirty="0" smtClean="0">
                <a:latin typeface="+mj-ea"/>
                <a:ea typeface="+mj-ea"/>
              </a:rPr>
              <a:t>世</a:t>
            </a:r>
            <a:r>
              <a:rPr lang="zh-CN" altLang="en-US" sz="2400" dirty="0" smtClean="0">
                <a:latin typeface="+mj-ea"/>
                <a:ea typeface="+mj-ea"/>
              </a:rPr>
              <a:t>纪二三十年代喜歌剧的兴起与繁荣。</a:t>
            </a:r>
            <a:endParaRPr lang="en-US" altLang="zh-CN" sz="2400" dirty="0" smtClean="0">
              <a:latin typeface="+mj-ea"/>
              <a:ea typeface="+mj-ea"/>
            </a:endParaRPr>
          </a:p>
          <a:p>
            <a:pPr>
              <a:lnSpc>
                <a:spcPct val="150000"/>
              </a:lnSpc>
            </a:pPr>
            <a:r>
              <a:rPr lang="zh-CN" altLang="en-US" sz="2400" dirty="0" smtClean="0">
                <a:latin typeface="+mj-ea"/>
                <a:ea typeface="+mj-ea"/>
              </a:rPr>
              <a:t>中期意大利正歌剧的改革。</a:t>
            </a:r>
            <a:endParaRPr lang="en-US" altLang="zh-CN" sz="2400" dirty="0" smtClean="0">
              <a:latin typeface="+mj-ea"/>
              <a:ea typeface="+mj-ea"/>
            </a:endParaRPr>
          </a:p>
          <a:p>
            <a:pPr>
              <a:lnSpc>
                <a:spcPct val="150000"/>
              </a:lnSpc>
            </a:pPr>
            <a:r>
              <a:rPr lang="zh-CN" altLang="en-US" sz="2400" dirty="0" smtClean="0">
                <a:latin typeface="+mj-ea"/>
                <a:ea typeface="+mj-ea"/>
              </a:rPr>
              <a:t>中后期器乐领域中出现多种形式</a:t>
            </a:r>
            <a:r>
              <a:rPr lang="en-US" altLang="zh-CN" sz="2400" dirty="0" smtClean="0">
                <a:latin typeface="+mj-ea"/>
                <a:ea typeface="+mj-ea"/>
              </a:rPr>
              <a:t>——</a:t>
            </a:r>
            <a:r>
              <a:rPr lang="zh-CN" altLang="en-US" sz="2400" dirty="0" smtClean="0">
                <a:latin typeface="+mj-ea"/>
                <a:ea typeface="+mj-ea"/>
              </a:rPr>
              <a:t>奏鸣曲、交响曲、重奏曲的成熟与发展。</a:t>
            </a:r>
            <a:endParaRPr lang="zh-CN" altLang="en-US" sz="2400" dirty="0" smtClean="0">
              <a:latin typeface="+mj-ea"/>
              <a:ea typeface="+mj-ea"/>
            </a:endParaRPr>
          </a:p>
        </p:txBody>
      </p:sp>
      <p:sp>
        <p:nvSpPr>
          <p:cNvPr id="8" name="矩形 7"/>
          <p:cNvSpPr/>
          <p:nvPr/>
        </p:nvSpPr>
        <p:spPr>
          <a:xfrm>
            <a:off x="956767" y="3112269"/>
            <a:ext cx="4608511" cy="461665"/>
          </a:xfrm>
          <a:prstGeom prst="rect">
            <a:avLst/>
          </a:prstGeom>
          <a:solidFill>
            <a:schemeClr val="accent3">
              <a:lumMod val="40000"/>
              <a:lumOff val="60000"/>
            </a:schemeClr>
          </a:solidFill>
        </p:spPr>
        <p:txBody>
          <a:bodyPr wrap="square">
            <a:spAutoFit/>
          </a:bodyPr>
          <a:lstStyle/>
          <a:p>
            <a:r>
              <a:rPr lang="zh-CN" altLang="en-US" sz="2400" dirty="0" smtClean="0">
                <a:latin typeface="+mj-ea"/>
                <a:ea typeface="+mj-ea"/>
              </a:rPr>
              <a:t>这个时期的风格的三个主要现象：</a:t>
            </a:r>
            <a:endParaRPr lang="zh-CN" altLang="en-US" sz="2400" dirty="0" smtClean="0">
              <a:latin typeface="+mj-ea"/>
              <a:ea typeface="+mj-ea"/>
            </a:endParaRPr>
          </a:p>
        </p:txBody>
      </p:sp>
      <p:sp>
        <p:nvSpPr>
          <p:cNvPr id="9" name="流程图: 联系 8"/>
          <p:cNvSpPr/>
          <p:nvPr/>
        </p:nvSpPr>
        <p:spPr>
          <a:xfrm>
            <a:off x="1172791" y="3976365"/>
            <a:ext cx="288032" cy="288032"/>
          </a:xfrm>
          <a:prstGeom prst="flowChartConnector">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流程图: 联系 9"/>
          <p:cNvSpPr/>
          <p:nvPr/>
        </p:nvSpPr>
        <p:spPr>
          <a:xfrm>
            <a:off x="1172791" y="4480421"/>
            <a:ext cx="288032" cy="288032"/>
          </a:xfrm>
          <a:prstGeom prst="flowChartConnector">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流程图: 联系 10"/>
          <p:cNvSpPr/>
          <p:nvPr/>
        </p:nvSpPr>
        <p:spPr>
          <a:xfrm>
            <a:off x="1172791" y="5056485"/>
            <a:ext cx="288032" cy="288032"/>
          </a:xfrm>
          <a:prstGeom prst="flowChartConnector">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流程图: 决策 11"/>
          <p:cNvSpPr/>
          <p:nvPr/>
        </p:nvSpPr>
        <p:spPr>
          <a:xfrm>
            <a:off x="1172791" y="1312069"/>
            <a:ext cx="288032" cy="360040"/>
          </a:xfrm>
          <a:prstGeom prst="flowChartDecision">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流程图: 决策 12"/>
          <p:cNvSpPr/>
          <p:nvPr/>
        </p:nvSpPr>
        <p:spPr>
          <a:xfrm>
            <a:off x="1172791" y="1888133"/>
            <a:ext cx="288032" cy="360040"/>
          </a:xfrm>
          <a:prstGeom prst="flowChartDecision">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2756967" y="662985"/>
            <a:ext cx="698477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四、古典主义时期的音乐</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879009"/>
            <a:ext cx="11086097" cy="0"/>
            <a:chOff x="1028775" y="591989"/>
            <a:chExt cx="11086097" cy="0"/>
          </a:xfrm>
        </p:grpSpPr>
        <p:cxnSp>
          <p:nvCxnSpPr>
            <p:cNvPr id="19" name="直接连接符 18"/>
            <p:cNvCxnSpPr/>
            <p:nvPr/>
          </p:nvCxnSpPr>
          <p:spPr>
            <a:xfrm>
              <a:off x="1028775" y="591989"/>
              <a:ext cx="172662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10172223" y="591989"/>
              <a:ext cx="194264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矩形 5"/>
          <p:cNvSpPr/>
          <p:nvPr/>
        </p:nvSpPr>
        <p:spPr>
          <a:xfrm>
            <a:off x="884759" y="1599089"/>
            <a:ext cx="11161240" cy="1200329"/>
          </a:xfrm>
          <a:prstGeom prst="rect">
            <a:avLst/>
          </a:prstGeom>
        </p:spPr>
        <p:txBody>
          <a:bodyPr wrap="square">
            <a:spAutoFit/>
          </a:bodyPr>
          <a:lstStyle/>
          <a:p>
            <a:pPr algn="just">
              <a:lnSpc>
                <a:spcPct val="150000"/>
              </a:lnSpc>
            </a:pPr>
            <a:r>
              <a:rPr lang="en-US" altLang="zh-CN" sz="2400" dirty="0" smtClean="0">
                <a:latin typeface="+mj-ea"/>
                <a:ea typeface="+mj-ea"/>
              </a:rPr>
              <a:t>    </a:t>
            </a:r>
            <a:r>
              <a:rPr lang="en-US" altLang="zh-CN" sz="2400" dirty="0" smtClean="0">
                <a:latin typeface="+mj-ea"/>
                <a:ea typeface="+mj-ea"/>
              </a:rPr>
              <a:t>18</a:t>
            </a:r>
            <a:r>
              <a:rPr lang="zh-CN" altLang="en-US" sz="2400" dirty="0" smtClean="0">
                <a:latin typeface="+mj-ea"/>
                <a:ea typeface="+mj-ea"/>
              </a:rPr>
              <a:t>世</a:t>
            </a:r>
            <a:r>
              <a:rPr lang="zh-CN" altLang="en-US" sz="2400" dirty="0" smtClean="0">
                <a:latin typeface="+mj-ea"/>
                <a:ea typeface="+mj-ea"/>
              </a:rPr>
              <a:t>纪二三十年代，一种源自意大利正歌剧的“幕间剧”，以表现日常生活或普通小人物为题材，使用本民族语言演唱的新型意大利喜歌剧诞生。</a:t>
            </a:r>
            <a:endParaRPr lang="zh-CN" altLang="en-US" sz="2400" dirty="0" smtClean="0">
              <a:latin typeface="+mj-ea"/>
              <a:ea typeface="+mj-ea"/>
            </a:endParaRPr>
          </a:p>
        </p:txBody>
      </p:sp>
      <p:sp>
        <p:nvSpPr>
          <p:cNvPr id="7" name="矩形 6"/>
          <p:cNvSpPr/>
          <p:nvPr/>
        </p:nvSpPr>
        <p:spPr>
          <a:xfrm>
            <a:off x="1100783" y="3544317"/>
            <a:ext cx="10801200" cy="1938020"/>
          </a:xfrm>
          <a:prstGeom prst="rect">
            <a:avLst/>
          </a:prstGeom>
          <a:solidFill>
            <a:srgbClr val="FFCCFF"/>
          </a:solidFill>
        </p:spPr>
        <p:txBody>
          <a:bodyPr wrap="square">
            <a:spAutoFit/>
          </a:bodyPr>
          <a:lstStyle/>
          <a:p>
            <a:pPr algn="just">
              <a:lnSpc>
                <a:spcPct val="150000"/>
              </a:lnSpc>
            </a:pPr>
            <a:r>
              <a:rPr lang="zh-CN" altLang="en-US" sz="2000" dirty="0" smtClean="0">
                <a:latin typeface="楷体" panose="02010609060101010101" pitchFamily="49" charset="-122"/>
                <a:ea typeface="楷体" panose="02010609060101010101" pitchFamily="49" charset="-122"/>
              </a:rPr>
              <a:t>    幕间剧：到</a:t>
            </a:r>
            <a:r>
              <a:rPr lang="en-US" altLang="zh-CN" sz="2000" dirty="0" smtClean="0">
                <a:latin typeface="楷体" panose="02010609060101010101" pitchFamily="49" charset="-122"/>
                <a:ea typeface="楷体" panose="02010609060101010101" pitchFamily="49" charset="-122"/>
              </a:rPr>
              <a:t>16</a:t>
            </a:r>
            <a:r>
              <a:rPr lang="zh-CN" altLang="en-US" sz="2000" dirty="0" smtClean="0">
                <a:latin typeface="楷体" panose="02010609060101010101" pitchFamily="49" charset="-122"/>
                <a:ea typeface="楷体" panose="02010609060101010101" pitchFamily="49" charset="-122"/>
              </a:rPr>
              <a:t>世纪，除了严肃的教会仪式，合唱也出现在一种较轻快的音乐作品中。在此前一个世纪的意大利，于戏剧表演的幕间安插音乐演出，以便观众从戏剧外得到片刻休息成为一种时髦。这种演出被称为幕间剧──即意大利语</a:t>
            </a:r>
            <a:r>
              <a:rPr lang="en-US" altLang="zh-CN" sz="2000" dirty="0" smtClean="0">
                <a:latin typeface="楷体" panose="02010609060101010101" pitchFamily="49" charset="-122"/>
                <a:ea typeface="楷体" panose="02010609060101010101" pitchFamily="49" charset="-122"/>
              </a:rPr>
              <a:t>“</a:t>
            </a:r>
            <a:r>
              <a:rPr lang="zh-CN" altLang="en-US" sz="2000" dirty="0" smtClean="0">
                <a:latin typeface="楷体" panose="02010609060101010101" pitchFamily="49" charset="-122"/>
                <a:ea typeface="楷体" panose="02010609060101010101" pitchFamily="49" charset="-122"/>
              </a:rPr>
              <a:t>在中间</a:t>
            </a:r>
            <a:r>
              <a:rPr lang="en-US" altLang="zh-CN" sz="2000" dirty="0" smtClean="0">
                <a:latin typeface="楷体" panose="02010609060101010101" pitchFamily="49" charset="-122"/>
                <a:ea typeface="楷体" panose="02010609060101010101" pitchFamily="49" charset="-122"/>
              </a:rPr>
              <a:t>”</a:t>
            </a:r>
            <a:r>
              <a:rPr lang="zh-CN" altLang="en-US" sz="2000" dirty="0" smtClean="0">
                <a:latin typeface="楷体" panose="02010609060101010101" pitchFamily="49" charset="-122"/>
                <a:ea typeface="楷体" panose="02010609060101010101" pitchFamily="49" charset="-122"/>
              </a:rPr>
              <a:t>的意思──是因为它们总是在整出戏剧的中间出现。</a:t>
            </a:r>
            <a:endParaRPr lang="zh-CN" altLang="en-US" sz="2000" dirty="0">
              <a:latin typeface="楷体" panose="02010609060101010101" pitchFamily="49" charset="-122"/>
              <a:ea typeface="楷体" panose="02010609060101010101" pitchFamily="49" charset="-122"/>
            </a:endParaRPr>
          </a:p>
        </p:txBody>
      </p:sp>
      <p:sp>
        <p:nvSpPr>
          <p:cNvPr id="8" name="上凸弯带形 7"/>
          <p:cNvSpPr/>
          <p:nvPr/>
        </p:nvSpPr>
        <p:spPr>
          <a:xfrm rot="20595829">
            <a:off x="32306" y="3153219"/>
            <a:ext cx="2880320" cy="648072"/>
          </a:xfrm>
          <a:prstGeom prst="ellipseRibbon2">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rot="20526345">
            <a:off x="694720" y="3183961"/>
            <a:ext cx="1467068" cy="400110"/>
          </a:xfrm>
          <a:prstGeom prst="rect">
            <a:avLst/>
          </a:prstGeom>
        </p:spPr>
        <p:txBody>
          <a:bodyPr wrap="none">
            <a:spAutoFit/>
          </a:bodyPr>
          <a:lstStyle/>
          <a:p>
            <a:r>
              <a:rPr lang="zh-CN" altLang="en-US" sz="2000" dirty="0" smtClean="0"/>
              <a:t>百科小知识</a:t>
            </a:r>
            <a:endParaRPr lang="zh-CN" altLang="en-US" sz="2000" dirty="0"/>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2756967" y="375965"/>
            <a:ext cx="698477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四、古典主义时期的音乐</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172662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10172223" y="591989"/>
              <a:ext cx="194264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pic>
        <p:nvPicPr>
          <p:cNvPr id="6" name="图片 5" descr="花边1.png"/>
          <p:cNvPicPr>
            <a:picLocks noChangeAspect="1"/>
          </p:cNvPicPr>
          <p:nvPr/>
        </p:nvPicPr>
        <p:blipFill>
          <a:blip r:embed="rId1" cstate="print">
            <a:clrChange>
              <a:clrFrom>
                <a:srgbClr val="FFFFFF">
                  <a:alpha val="100000"/>
                </a:srgbClr>
              </a:clrFrom>
              <a:clrTo>
                <a:srgbClr val="FFFFFF">
                  <a:alpha val="100000"/>
                  <a:alpha val="0"/>
                </a:srgbClr>
              </a:clrTo>
            </a:clrChange>
          </a:blip>
          <a:stretch>
            <a:fillRect/>
          </a:stretch>
        </p:blipFill>
        <p:spPr>
          <a:xfrm>
            <a:off x="812751" y="1168053"/>
            <a:ext cx="5688632" cy="5688632"/>
          </a:xfrm>
          <a:prstGeom prst="rect">
            <a:avLst/>
          </a:prstGeom>
        </p:spPr>
      </p:pic>
      <p:pic>
        <p:nvPicPr>
          <p:cNvPr id="7" name="图片 6" descr="花边1.png"/>
          <p:cNvPicPr>
            <a:picLocks noChangeAspect="1"/>
          </p:cNvPicPr>
          <p:nvPr/>
        </p:nvPicPr>
        <p:blipFill>
          <a:blip r:embed="rId1" cstate="print">
            <a:clrChange>
              <a:clrFrom>
                <a:srgbClr val="FFFFFF">
                  <a:alpha val="100000"/>
                </a:srgbClr>
              </a:clrFrom>
              <a:clrTo>
                <a:srgbClr val="FFFFFF">
                  <a:alpha val="100000"/>
                  <a:alpha val="0"/>
                </a:srgbClr>
              </a:clrTo>
            </a:clrChange>
          </a:blip>
          <a:stretch>
            <a:fillRect/>
          </a:stretch>
        </p:blipFill>
        <p:spPr>
          <a:xfrm>
            <a:off x="6501383" y="1168053"/>
            <a:ext cx="5688632" cy="5688632"/>
          </a:xfrm>
          <a:prstGeom prst="rect">
            <a:avLst/>
          </a:prstGeom>
        </p:spPr>
      </p:pic>
      <p:sp>
        <p:nvSpPr>
          <p:cNvPr id="8" name="矩形 7"/>
          <p:cNvSpPr/>
          <p:nvPr/>
        </p:nvSpPr>
        <p:spPr>
          <a:xfrm>
            <a:off x="1964879" y="2464197"/>
            <a:ext cx="3456384" cy="3323987"/>
          </a:xfrm>
          <a:prstGeom prst="rect">
            <a:avLst/>
          </a:prstGeom>
        </p:spPr>
        <p:txBody>
          <a:bodyPr wrap="square">
            <a:spAutoFit/>
          </a:bodyPr>
          <a:lstStyle/>
          <a:p>
            <a:pPr algn="just">
              <a:lnSpc>
                <a:spcPct val="150000"/>
              </a:lnSpc>
            </a:pPr>
            <a:r>
              <a:rPr lang="zh-CN" altLang="en-US" sz="2000" dirty="0" smtClean="0">
                <a:latin typeface="楷体" panose="02010609060101010101" pitchFamily="49" charset="-122"/>
                <a:ea typeface="楷体" panose="02010609060101010101" pitchFamily="49" charset="-122"/>
              </a:rPr>
              <a:t>    “前古典主义”的音乐风格使用专门术语“洛可可风格”来形容。主要指</a:t>
            </a:r>
            <a:r>
              <a:rPr lang="en-US" altLang="zh-CN" sz="2000" dirty="0" smtClean="0">
                <a:latin typeface="楷体" panose="02010609060101010101" pitchFamily="49" charset="-122"/>
                <a:ea typeface="楷体" panose="02010609060101010101" pitchFamily="49" charset="-122"/>
              </a:rPr>
              <a:t>18</a:t>
            </a:r>
            <a:r>
              <a:rPr lang="zh-CN" altLang="en-US" sz="2000" dirty="0" smtClean="0">
                <a:latin typeface="楷体" panose="02010609060101010101" pitchFamily="49" charset="-122"/>
                <a:ea typeface="楷体" panose="02010609060101010101" pitchFamily="49" charset="-122"/>
              </a:rPr>
              <a:t>世</a:t>
            </a:r>
            <a:r>
              <a:rPr lang="zh-CN" altLang="en-US" sz="2000" dirty="0" smtClean="0">
                <a:latin typeface="楷体" panose="02010609060101010101" pitchFamily="49" charset="-122"/>
                <a:ea typeface="楷体" panose="02010609060101010101" pitchFamily="49" charset="-122"/>
              </a:rPr>
              <a:t>纪的法国音乐，特别是古钢琴和歌剧</a:t>
            </a:r>
            <a:r>
              <a:rPr lang="en-US" altLang="zh-CN" sz="2000" dirty="0" smtClean="0">
                <a:latin typeface="楷体" panose="02010609060101010101" pitchFamily="49" charset="-122"/>
                <a:ea typeface="楷体" panose="02010609060101010101" pitchFamily="49" charset="-122"/>
              </a:rPr>
              <a:t>——</a:t>
            </a:r>
            <a:r>
              <a:rPr lang="zh-CN" altLang="en-US" sz="2000" dirty="0" smtClean="0">
                <a:latin typeface="楷体" panose="02010609060101010101" pitchFamily="49" charset="-122"/>
                <a:ea typeface="楷体" panose="02010609060101010101" pitchFamily="49" charset="-122"/>
              </a:rPr>
              <a:t>芭蕾音乐。以巴赫的交响曲和键盘奏鸣曲为代表。</a:t>
            </a:r>
            <a:endParaRPr lang="zh-CN" altLang="en-US" sz="2000" dirty="0" smtClean="0">
              <a:latin typeface="楷体" panose="02010609060101010101" pitchFamily="49" charset="-122"/>
              <a:ea typeface="楷体" panose="02010609060101010101" pitchFamily="49" charset="-122"/>
            </a:endParaRPr>
          </a:p>
        </p:txBody>
      </p:sp>
      <p:sp>
        <p:nvSpPr>
          <p:cNvPr id="9" name="矩形 8"/>
          <p:cNvSpPr/>
          <p:nvPr/>
        </p:nvSpPr>
        <p:spPr>
          <a:xfrm>
            <a:off x="7293471" y="2104157"/>
            <a:ext cx="4176464" cy="3785652"/>
          </a:xfrm>
          <a:prstGeom prst="rect">
            <a:avLst/>
          </a:prstGeom>
        </p:spPr>
        <p:txBody>
          <a:bodyPr wrap="square">
            <a:spAutoFit/>
          </a:bodyPr>
          <a:lstStyle/>
          <a:p>
            <a:pPr algn="just">
              <a:lnSpc>
                <a:spcPct val="150000"/>
              </a:lnSpc>
            </a:pPr>
            <a:r>
              <a:rPr lang="zh-CN" altLang="en-US" sz="2000" dirty="0" smtClean="0">
                <a:latin typeface="楷体" panose="02010609060101010101" pitchFamily="49" charset="-122"/>
                <a:ea typeface="楷体" panose="02010609060101010101" pitchFamily="49" charset="-122"/>
              </a:rPr>
              <a:t>    维也纳古典主义时期是指</a:t>
            </a:r>
            <a:r>
              <a:rPr lang="en-US" altLang="zh-CN" sz="2000" dirty="0" smtClean="0">
                <a:latin typeface="楷体" panose="02010609060101010101" pitchFamily="49" charset="-122"/>
                <a:ea typeface="楷体" panose="02010609060101010101" pitchFamily="49" charset="-122"/>
              </a:rPr>
              <a:t>18</a:t>
            </a:r>
            <a:r>
              <a:rPr lang="zh-CN" altLang="en-US" sz="2000" dirty="0" smtClean="0">
                <a:latin typeface="楷体" panose="02010609060101010101" pitchFamily="49" charset="-122"/>
                <a:ea typeface="楷体" panose="02010609060101010101" pitchFamily="49" charset="-122"/>
              </a:rPr>
              <a:t>世</a:t>
            </a:r>
            <a:r>
              <a:rPr lang="zh-CN" altLang="en-US" sz="2000" dirty="0" smtClean="0">
                <a:latin typeface="楷体" panose="02010609060101010101" pitchFamily="49" charset="-122"/>
                <a:ea typeface="楷体" panose="02010609060101010101" pitchFamily="49" charset="-122"/>
              </a:rPr>
              <a:t>纪后半期到</a:t>
            </a:r>
            <a:r>
              <a:rPr lang="en-US" altLang="zh-CN" sz="2000" dirty="0" smtClean="0">
                <a:latin typeface="楷体" panose="02010609060101010101" pitchFamily="49" charset="-122"/>
                <a:ea typeface="楷体" panose="02010609060101010101" pitchFamily="49" charset="-122"/>
              </a:rPr>
              <a:t>19</a:t>
            </a:r>
            <a:r>
              <a:rPr lang="zh-CN" altLang="en-US" sz="2000" dirty="0" smtClean="0">
                <a:latin typeface="楷体" panose="02010609060101010101" pitchFamily="49" charset="-122"/>
                <a:ea typeface="楷体" panose="02010609060101010101" pitchFamily="49" charset="-122"/>
              </a:rPr>
              <a:t>世</a:t>
            </a:r>
            <a:r>
              <a:rPr lang="zh-CN" altLang="en-US" sz="2000" dirty="0" smtClean="0">
                <a:latin typeface="楷体" panose="02010609060101010101" pitchFamily="49" charset="-122"/>
                <a:ea typeface="楷体" panose="02010609060101010101" pitchFamily="49" charset="-122"/>
              </a:rPr>
              <a:t>纪</a:t>
            </a:r>
            <a:r>
              <a:rPr lang="en-US" altLang="zh-CN" sz="2000" dirty="0" smtClean="0">
                <a:latin typeface="楷体" panose="02010609060101010101" pitchFamily="49" charset="-122"/>
                <a:ea typeface="楷体" panose="02010609060101010101" pitchFamily="49" charset="-122"/>
              </a:rPr>
              <a:t>20</a:t>
            </a:r>
            <a:r>
              <a:rPr lang="zh-CN" altLang="en-US" sz="2000" dirty="0" smtClean="0">
                <a:latin typeface="楷体" panose="02010609060101010101" pitchFamily="49" charset="-122"/>
                <a:ea typeface="楷体" panose="02010609060101010101" pitchFamily="49" charset="-122"/>
              </a:rPr>
              <a:t>年</a:t>
            </a:r>
            <a:r>
              <a:rPr lang="zh-CN" altLang="en-US" sz="2000" dirty="0" smtClean="0">
                <a:latin typeface="楷体" panose="02010609060101010101" pitchFamily="49" charset="-122"/>
                <a:ea typeface="楷体" panose="02010609060101010101" pitchFamily="49" charset="-122"/>
              </a:rPr>
              <a:t>代，在维也纳形成和发展的以海顿、莫扎特、贝多芬成熟时期的创作为代表，在器乐及声乐领域形成独特音乐风格的时期。这一时期音乐语言精练、质朴，形式结构明晰、匀称，音乐中的矛盾冲突得以加强并深化。</a:t>
            </a:r>
            <a:endParaRPr lang="zh-CN" altLang="en-US" sz="2000" dirty="0" smtClean="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2756967" y="519475"/>
            <a:ext cx="698477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四、古典主义时期的音乐</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735499"/>
            <a:ext cx="11086097" cy="0"/>
            <a:chOff x="1028775" y="591989"/>
            <a:chExt cx="11086097" cy="0"/>
          </a:xfrm>
        </p:grpSpPr>
        <p:cxnSp>
          <p:nvCxnSpPr>
            <p:cNvPr id="19" name="直接连接符 18"/>
            <p:cNvCxnSpPr/>
            <p:nvPr/>
          </p:nvCxnSpPr>
          <p:spPr>
            <a:xfrm>
              <a:off x="1028775" y="591989"/>
              <a:ext cx="172662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10172223" y="591989"/>
              <a:ext cx="194264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descr="海顿.jpg"/>
          <p:cNvPicPr>
            <a:picLocks noChangeAspect="1"/>
          </p:cNvPicPr>
          <p:nvPr/>
        </p:nvPicPr>
        <p:blipFill>
          <a:blip r:embed="rId1" cstate="print"/>
          <a:stretch>
            <a:fillRect/>
          </a:stretch>
        </p:blipFill>
        <p:spPr>
          <a:xfrm>
            <a:off x="2756535" y="1736725"/>
            <a:ext cx="3148965" cy="3463925"/>
          </a:xfrm>
          <a:prstGeom prst="rect">
            <a:avLst/>
          </a:prstGeom>
        </p:spPr>
      </p:pic>
      <p:sp>
        <p:nvSpPr>
          <p:cNvPr id="8" name="矩形 7"/>
          <p:cNvSpPr/>
          <p:nvPr/>
        </p:nvSpPr>
        <p:spPr>
          <a:xfrm>
            <a:off x="5997327" y="1744117"/>
            <a:ext cx="4464496" cy="3416320"/>
          </a:xfrm>
          <a:prstGeom prst="rect">
            <a:avLst/>
          </a:prstGeom>
        </p:spPr>
        <p:txBody>
          <a:bodyPr wrap="square">
            <a:spAutoFit/>
          </a:bodyPr>
          <a:lstStyle/>
          <a:p>
            <a:pPr algn="just">
              <a:lnSpc>
                <a:spcPct val="150000"/>
              </a:lnSpc>
            </a:pPr>
            <a:r>
              <a:rPr lang="zh-CN" altLang="en-US" sz="2400" dirty="0" smtClean="0">
                <a:latin typeface="+mn-ea"/>
                <a:ea typeface="+mn-ea"/>
              </a:rPr>
              <a:t>    海顿（</a:t>
            </a:r>
            <a:r>
              <a:rPr lang="en-US" altLang="zh-CN" sz="2400" dirty="0" smtClean="0"/>
              <a:t>1732</a:t>
            </a:r>
            <a:r>
              <a:rPr lang="zh-CN" altLang="en-US" sz="2400" dirty="0" smtClean="0"/>
              <a:t>年</a:t>
            </a:r>
            <a:r>
              <a:rPr lang="en-US" altLang="zh-CN" sz="2400" dirty="0" smtClean="0"/>
              <a:t>3</a:t>
            </a:r>
            <a:r>
              <a:rPr lang="zh-CN" altLang="en-US" sz="2400" dirty="0" smtClean="0"/>
              <a:t>月</a:t>
            </a:r>
            <a:r>
              <a:rPr lang="en-US" altLang="zh-CN" sz="2400" dirty="0" smtClean="0"/>
              <a:t>31</a:t>
            </a:r>
            <a:r>
              <a:rPr lang="zh-CN" altLang="en-US" sz="2400" dirty="0" smtClean="0"/>
              <a:t>日</a:t>
            </a:r>
            <a:r>
              <a:rPr lang="en-US" altLang="zh-CN" sz="2400" dirty="0" smtClean="0"/>
              <a:t>-1809</a:t>
            </a:r>
            <a:r>
              <a:rPr lang="zh-CN" altLang="en-US" sz="2400" dirty="0" smtClean="0"/>
              <a:t>年</a:t>
            </a:r>
            <a:r>
              <a:rPr lang="en-US" altLang="zh-CN" sz="2400" dirty="0" smtClean="0"/>
              <a:t>5</a:t>
            </a:r>
            <a:r>
              <a:rPr lang="zh-CN" altLang="en-US" sz="2400" dirty="0" smtClean="0"/>
              <a:t>月</a:t>
            </a:r>
            <a:r>
              <a:rPr lang="en-US" altLang="zh-CN" sz="2400" dirty="0" smtClean="0"/>
              <a:t>31</a:t>
            </a:r>
            <a:r>
              <a:rPr lang="zh-CN" altLang="en-US" sz="2400" dirty="0" smtClean="0"/>
              <a:t>日</a:t>
            </a:r>
            <a:r>
              <a:rPr lang="zh-CN" altLang="en-US" sz="2400" dirty="0" smtClean="0">
                <a:latin typeface="+mn-ea"/>
                <a:ea typeface="+mn-ea"/>
              </a:rPr>
              <a:t>）的作品体现出了</a:t>
            </a:r>
            <a:r>
              <a:rPr lang="en-US" altLang="zh-CN" sz="2400" dirty="0" smtClean="0">
                <a:latin typeface="+mn-ea"/>
                <a:ea typeface="+mn-ea"/>
              </a:rPr>
              <a:t>18 </a:t>
            </a:r>
            <a:r>
              <a:rPr lang="zh-CN" altLang="en-US" sz="2400" dirty="0" smtClean="0">
                <a:latin typeface="+mn-ea"/>
                <a:ea typeface="+mn-ea"/>
              </a:rPr>
              <a:t>世纪后半期音乐逐渐变化的轨迹，从早期的“华丽风格”经过“情感风格”到“维也纳古典风格”。他率先确立了古典交响乐和弦四</a:t>
            </a:r>
            <a:endParaRPr lang="zh-CN" altLang="en-US" sz="2400" dirty="0">
              <a:latin typeface="+mn-ea"/>
              <a:ea typeface="+mn-ea"/>
            </a:endParaRPr>
          </a:p>
        </p:txBody>
      </p:sp>
      <p:sp>
        <p:nvSpPr>
          <p:cNvPr id="9" name="矩形 8"/>
          <p:cNvSpPr/>
          <p:nvPr/>
        </p:nvSpPr>
        <p:spPr>
          <a:xfrm>
            <a:off x="2756967" y="5200501"/>
            <a:ext cx="7848872" cy="1200329"/>
          </a:xfrm>
          <a:prstGeom prst="rect">
            <a:avLst/>
          </a:prstGeom>
        </p:spPr>
        <p:txBody>
          <a:bodyPr wrap="square">
            <a:spAutoFit/>
          </a:bodyPr>
          <a:lstStyle/>
          <a:p>
            <a:pPr algn="just">
              <a:lnSpc>
                <a:spcPct val="150000"/>
              </a:lnSpc>
            </a:pPr>
            <a:r>
              <a:rPr lang="zh-CN" altLang="en-US" sz="2400" dirty="0" smtClean="0">
                <a:latin typeface="+mn-ea"/>
                <a:ea typeface="+mn-ea"/>
              </a:rPr>
              <a:t>重奏的典型范式，他晚期大型的声乐作品清唱剧</a:t>
            </a:r>
            <a:r>
              <a:rPr lang="en-US" altLang="zh-CN" sz="2400" dirty="0" smtClean="0">
                <a:latin typeface="+mn-ea"/>
                <a:ea typeface="+mn-ea"/>
              </a:rPr>
              <a:t>《</a:t>
            </a:r>
            <a:r>
              <a:rPr lang="zh-CN" altLang="en-US" sz="2400" dirty="0" smtClean="0">
                <a:latin typeface="+mn-ea"/>
                <a:ea typeface="+mn-ea"/>
              </a:rPr>
              <a:t>四季</a:t>
            </a:r>
            <a:r>
              <a:rPr lang="en-US" altLang="zh-CN" sz="2400" dirty="0" smtClean="0">
                <a:latin typeface="+mn-ea"/>
                <a:ea typeface="+mn-ea"/>
              </a:rPr>
              <a:t>》</a:t>
            </a:r>
            <a:r>
              <a:rPr lang="zh-CN" altLang="en-US" sz="2400" dirty="0" smtClean="0">
                <a:latin typeface="+mn-ea"/>
                <a:ea typeface="+mn-ea"/>
              </a:rPr>
              <a:t>再创其音乐创作的高峰。</a:t>
            </a:r>
            <a:endParaRPr lang="zh-CN" altLang="en-US" sz="2400" dirty="0" smtClean="0">
              <a:latin typeface="+mn-ea"/>
              <a:ea typeface="+mn-ea"/>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2756967" y="375965"/>
            <a:ext cx="698477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四、古典主义时期的音乐</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172662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10172223" y="591989"/>
              <a:ext cx="194264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矩形 5"/>
          <p:cNvSpPr/>
          <p:nvPr/>
        </p:nvSpPr>
        <p:spPr>
          <a:xfrm>
            <a:off x="956767" y="1240567"/>
            <a:ext cx="7416824" cy="4523105"/>
          </a:xfrm>
          <a:prstGeom prst="rect">
            <a:avLst/>
          </a:prstGeom>
        </p:spPr>
        <p:txBody>
          <a:bodyPr wrap="square">
            <a:spAutoFit/>
          </a:bodyPr>
          <a:lstStyle/>
          <a:p>
            <a:pPr algn="just">
              <a:lnSpc>
                <a:spcPct val="150000"/>
              </a:lnSpc>
            </a:pPr>
            <a:r>
              <a:rPr lang="zh-CN" altLang="en-US" sz="2400" dirty="0" smtClean="0">
                <a:latin typeface="+mj-ea"/>
                <a:ea typeface="+mj-ea"/>
              </a:rPr>
              <a:t>    莫扎特（</a:t>
            </a:r>
            <a:r>
              <a:rPr lang="en-US" altLang="zh-CN" sz="2400" dirty="0" smtClean="0">
                <a:latin typeface="+mj-ea"/>
                <a:ea typeface="+mj-ea"/>
              </a:rPr>
              <a:t>1756</a:t>
            </a:r>
            <a:r>
              <a:rPr lang="zh-CN" altLang="en-US" sz="2400" dirty="0" smtClean="0">
                <a:latin typeface="+mj-ea"/>
                <a:ea typeface="+mj-ea"/>
              </a:rPr>
              <a:t>年</a:t>
            </a:r>
            <a:r>
              <a:rPr lang="en-US" altLang="zh-CN" sz="2400" dirty="0" smtClean="0">
                <a:latin typeface="+mj-ea"/>
                <a:ea typeface="+mj-ea"/>
              </a:rPr>
              <a:t>1</a:t>
            </a:r>
            <a:r>
              <a:rPr lang="zh-CN" altLang="en-US" sz="2400" dirty="0" smtClean="0">
                <a:latin typeface="+mj-ea"/>
                <a:ea typeface="+mj-ea"/>
              </a:rPr>
              <a:t>月</a:t>
            </a:r>
            <a:r>
              <a:rPr lang="en-US" altLang="zh-CN" sz="2400" dirty="0" smtClean="0">
                <a:latin typeface="+mj-ea"/>
                <a:ea typeface="+mj-ea"/>
              </a:rPr>
              <a:t>27</a:t>
            </a:r>
            <a:r>
              <a:rPr lang="zh-CN" altLang="en-US" sz="2400" dirty="0" smtClean="0">
                <a:latin typeface="+mj-ea"/>
                <a:ea typeface="+mj-ea"/>
              </a:rPr>
              <a:t>日</a:t>
            </a:r>
            <a:r>
              <a:rPr lang="en-US" altLang="zh-CN" sz="2400" dirty="0" smtClean="0">
                <a:latin typeface="+mj-ea"/>
                <a:ea typeface="+mj-ea"/>
              </a:rPr>
              <a:t>—1791</a:t>
            </a:r>
            <a:r>
              <a:rPr lang="zh-CN" altLang="en-US" sz="2400" dirty="0" smtClean="0">
                <a:latin typeface="+mj-ea"/>
                <a:ea typeface="+mj-ea"/>
              </a:rPr>
              <a:t>年</a:t>
            </a:r>
            <a:r>
              <a:rPr lang="en-US" altLang="zh-CN" sz="2400" dirty="0" smtClean="0">
                <a:latin typeface="+mj-ea"/>
                <a:ea typeface="+mj-ea"/>
              </a:rPr>
              <a:t>12</a:t>
            </a:r>
            <a:r>
              <a:rPr lang="zh-CN" altLang="en-US" sz="2400" dirty="0" smtClean="0">
                <a:latin typeface="+mj-ea"/>
                <a:ea typeface="+mj-ea"/>
              </a:rPr>
              <a:t>月</a:t>
            </a:r>
            <a:r>
              <a:rPr lang="en-US" altLang="zh-CN" sz="2400" dirty="0" smtClean="0">
                <a:latin typeface="+mj-ea"/>
                <a:ea typeface="+mj-ea"/>
              </a:rPr>
              <a:t>5</a:t>
            </a:r>
            <a:r>
              <a:rPr lang="zh-CN" altLang="en-US" sz="2400" dirty="0" smtClean="0">
                <a:latin typeface="+mj-ea"/>
                <a:ea typeface="+mj-ea"/>
              </a:rPr>
              <a:t>日），虽一生短暂却为人类留下了珍贵而丰富的音乐财富，他的音乐体现了古典主义最完美的风格和对纯真音乐不断追求的理想。</a:t>
            </a:r>
            <a:endParaRPr lang="en-US" altLang="zh-CN" sz="2400" dirty="0" smtClean="0">
              <a:latin typeface="+mj-ea"/>
              <a:ea typeface="+mj-ea"/>
            </a:endParaRPr>
          </a:p>
          <a:p>
            <a:pPr algn="just">
              <a:lnSpc>
                <a:spcPct val="150000"/>
              </a:lnSpc>
            </a:pPr>
            <a:r>
              <a:rPr lang="en-US" altLang="zh-CN" sz="2400" dirty="0" smtClean="0">
                <a:latin typeface="+mj-ea"/>
                <a:ea typeface="+mj-ea"/>
              </a:rPr>
              <a:t>    </a:t>
            </a:r>
            <a:r>
              <a:rPr lang="zh-CN" altLang="en-US" sz="2400" dirty="0" smtClean="0">
                <a:latin typeface="+mj-ea"/>
                <a:ea typeface="+mj-ea"/>
              </a:rPr>
              <a:t>最能体现出莫扎特音乐特征和突出贡献的是他的歌剧、协奏曲和交响曲，尤其是歌剧作品，可以说莫扎特把西方</a:t>
            </a:r>
            <a:r>
              <a:rPr lang="en-US" altLang="zh-CN" sz="2400" dirty="0" smtClean="0">
                <a:latin typeface="+mj-ea"/>
                <a:ea typeface="+mj-ea"/>
              </a:rPr>
              <a:t>18</a:t>
            </a:r>
            <a:r>
              <a:rPr lang="zh-CN" altLang="en-US" sz="2400" dirty="0" smtClean="0">
                <a:latin typeface="+mj-ea"/>
                <a:ea typeface="+mj-ea"/>
              </a:rPr>
              <a:t>世纪中后期歌剧与器乐发展的最高成就都提炼和综合运用到他的歌剧创作中去了。</a:t>
            </a:r>
            <a:endParaRPr lang="zh-CN" altLang="en-US" sz="2400" dirty="0">
              <a:latin typeface="+mj-ea"/>
              <a:ea typeface="+mj-ea"/>
            </a:endParaRPr>
          </a:p>
        </p:txBody>
      </p:sp>
      <p:pic>
        <p:nvPicPr>
          <p:cNvPr id="7" name="图片 6" descr="莫扎特.jpeg"/>
          <p:cNvPicPr>
            <a:picLocks noChangeAspect="1"/>
          </p:cNvPicPr>
          <p:nvPr/>
        </p:nvPicPr>
        <p:blipFill>
          <a:blip r:embed="rId1" cstate="print"/>
          <a:stretch>
            <a:fillRect/>
          </a:stretch>
        </p:blipFill>
        <p:spPr>
          <a:xfrm>
            <a:off x="8517607" y="1600607"/>
            <a:ext cx="3168352" cy="3960440"/>
          </a:xfrm>
          <a:prstGeom prst="rect">
            <a:avLst/>
          </a:prstGeom>
        </p:spPr>
      </p:pic>
      <p:sp>
        <p:nvSpPr>
          <p:cNvPr id="8" name="矩形 7"/>
          <p:cNvSpPr/>
          <p:nvPr/>
        </p:nvSpPr>
        <p:spPr>
          <a:xfrm>
            <a:off x="884759" y="5633055"/>
            <a:ext cx="10945216" cy="1113766"/>
          </a:xfrm>
          <a:prstGeom prst="rect">
            <a:avLst/>
          </a:prstGeom>
        </p:spPr>
        <p:txBody>
          <a:bodyPr wrap="square">
            <a:spAutoFit/>
          </a:bodyPr>
          <a:lstStyle/>
          <a:p>
            <a:pPr algn="just">
              <a:lnSpc>
                <a:spcPct val="150000"/>
              </a:lnSpc>
            </a:pPr>
            <a:r>
              <a:rPr lang="zh-CN" altLang="en-US" sz="2400" dirty="0" smtClean="0">
                <a:latin typeface="+mj-ea"/>
                <a:ea typeface="+mj-ea"/>
              </a:rPr>
              <a:t>    莫扎特和海顿一起创立并完善了多种音乐体裁形式，他们的创作标志着古典主义风格高峰期的到来。</a:t>
            </a:r>
            <a:endParaRPr lang="zh-CN" altLang="en-US" sz="2400" dirty="0" smtClean="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2756967" y="375965"/>
            <a:ext cx="698477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四、古典主义时期的音乐</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172662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10172223" y="591989"/>
              <a:ext cx="194264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矩形 5"/>
          <p:cNvSpPr/>
          <p:nvPr/>
        </p:nvSpPr>
        <p:spPr>
          <a:xfrm>
            <a:off x="4989215" y="2104157"/>
            <a:ext cx="6429375" cy="2861310"/>
          </a:xfrm>
          <a:prstGeom prst="rect">
            <a:avLst/>
          </a:prstGeom>
        </p:spPr>
        <p:txBody>
          <a:bodyPr>
            <a:spAutoFit/>
          </a:bodyPr>
          <a:lstStyle/>
          <a:p>
            <a:pPr algn="just">
              <a:lnSpc>
                <a:spcPct val="150000"/>
              </a:lnSpc>
            </a:pPr>
            <a:r>
              <a:rPr lang="zh-CN" altLang="en-US" sz="2400" dirty="0" smtClean="0">
                <a:latin typeface="+mj-ea"/>
                <a:ea typeface="+mj-ea"/>
              </a:rPr>
              <a:t>    贝多芬（</a:t>
            </a:r>
            <a:r>
              <a:rPr lang="en-US" altLang="zh-CN" sz="2400" dirty="0" smtClean="0">
                <a:latin typeface="+mj-ea"/>
                <a:ea typeface="+mj-ea"/>
              </a:rPr>
              <a:t>1770</a:t>
            </a:r>
            <a:r>
              <a:rPr lang="zh-CN" altLang="en-US" sz="2400" dirty="0" smtClean="0">
                <a:latin typeface="+mj-ea"/>
                <a:ea typeface="+mj-ea"/>
              </a:rPr>
              <a:t>年</a:t>
            </a:r>
            <a:r>
              <a:rPr lang="en-US" altLang="zh-CN" sz="2400" dirty="0" smtClean="0">
                <a:latin typeface="+mj-ea"/>
                <a:ea typeface="+mj-ea"/>
              </a:rPr>
              <a:t>12</a:t>
            </a:r>
            <a:r>
              <a:rPr lang="zh-CN" altLang="en-US" sz="2400" dirty="0" smtClean="0">
                <a:latin typeface="+mj-ea"/>
                <a:ea typeface="+mj-ea"/>
              </a:rPr>
              <a:t>月</a:t>
            </a:r>
            <a:r>
              <a:rPr lang="en-US" altLang="zh-CN" sz="2400" dirty="0" smtClean="0">
                <a:latin typeface="+mj-ea"/>
                <a:ea typeface="+mj-ea"/>
              </a:rPr>
              <a:t>16</a:t>
            </a:r>
            <a:r>
              <a:rPr lang="zh-CN" altLang="en-US" sz="2400" dirty="0" smtClean="0">
                <a:latin typeface="+mj-ea"/>
                <a:ea typeface="+mj-ea"/>
              </a:rPr>
              <a:t>日</a:t>
            </a:r>
            <a:r>
              <a:rPr lang="en-US" altLang="zh-CN" sz="2400" dirty="0" smtClean="0">
                <a:latin typeface="+mj-ea"/>
                <a:ea typeface="+mj-ea"/>
              </a:rPr>
              <a:t>—1827</a:t>
            </a:r>
            <a:r>
              <a:rPr lang="zh-CN" altLang="en-US" sz="2400" dirty="0" smtClean="0">
                <a:latin typeface="+mj-ea"/>
                <a:ea typeface="+mj-ea"/>
              </a:rPr>
              <a:t>年</a:t>
            </a:r>
            <a:r>
              <a:rPr lang="en-US" altLang="zh-CN" sz="2400" dirty="0" smtClean="0">
                <a:latin typeface="+mj-ea"/>
                <a:ea typeface="+mj-ea"/>
              </a:rPr>
              <a:t>3</a:t>
            </a:r>
            <a:r>
              <a:rPr lang="zh-CN" altLang="en-US" sz="2400" dirty="0" smtClean="0">
                <a:latin typeface="+mj-ea"/>
                <a:ea typeface="+mj-ea"/>
              </a:rPr>
              <a:t>月</a:t>
            </a:r>
            <a:r>
              <a:rPr lang="en-US" altLang="zh-CN" sz="2400" dirty="0" smtClean="0">
                <a:latin typeface="+mj-ea"/>
                <a:ea typeface="+mj-ea"/>
              </a:rPr>
              <a:t>26</a:t>
            </a:r>
            <a:r>
              <a:rPr lang="zh-CN" altLang="en-US" sz="2400" dirty="0" smtClean="0">
                <a:latin typeface="+mj-ea"/>
                <a:ea typeface="+mj-ea"/>
              </a:rPr>
              <a:t>日）极大地扩充和丰富了由海顿、莫扎特创立和发展起来的维也纳古典音乐形式与风格。</a:t>
            </a:r>
            <a:r>
              <a:rPr lang="zh-CN" altLang="en-US" sz="2400" dirty="0" smtClean="0">
                <a:latin typeface="+mj-ea"/>
              </a:rPr>
              <a:t>器乐创作领域成就非凡，表现在他的交响曲、钢琴奏鸣曲、协奏曲及晚期四重奏作品中。</a:t>
            </a:r>
            <a:endParaRPr lang="en-US" altLang="zh-CN" sz="2400" dirty="0" smtClean="0">
              <a:latin typeface="+mj-ea"/>
              <a:ea typeface="+mj-ea"/>
            </a:endParaRPr>
          </a:p>
        </p:txBody>
      </p:sp>
      <p:pic>
        <p:nvPicPr>
          <p:cNvPr id="7" name="图片 6" descr="贝多芬.jpg"/>
          <p:cNvPicPr>
            <a:picLocks noChangeAspect="1"/>
          </p:cNvPicPr>
          <p:nvPr/>
        </p:nvPicPr>
        <p:blipFill>
          <a:blip r:embed="rId1" cstate="print"/>
          <a:stretch>
            <a:fillRect/>
          </a:stretch>
        </p:blipFill>
        <p:spPr>
          <a:xfrm>
            <a:off x="1532831" y="1744117"/>
            <a:ext cx="3389440" cy="3567832"/>
          </a:xfrm>
          <a:prstGeom prst="rect">
            <a:avLst/>
          </a:prstGeom>
        </p:spPr>
      </p:pic>
      <p:sp>
        <p:nvSpPr>
          <p:cNvPr id="8" name="矩形 7"/>
          <p:cNvSpPr/>
          <p:nvPr/>
        </p:nvSpPr>
        <p:spPr>
          <a:xfrm>
            <a:off x="1532831" y="5344517"/>
            <a:ext cx="10153128" cy="1200329"/>
          </a:xfrm>
          <a:prstGeom prst="rect">
            <a:avLst/>
          </a:prstGeom>
        </p:spPr>
        <p:txBody>
          <a:bodyPr wrap="square">
            <a:spAutoFit/>
          </a:bodyPr>
          <a:lstStyle/>
          <a:p>
            <a:pPr>
              <a:lnSpc>
                <a:spcPct val="150000"/>
              </a:lnSpc>
            </a:pPr>
            <a:r>
              <a:rPr lang="zh-CN" altLang="en-US" sz="2400" dirty="0" smtClean="0">
                <a:latin typeface="+mj-ea"/>
                <a:ea typeface="+mj-ea"/>
              </a:rPr>
              <a:t>    贝多芬的音乐象征着力量、意志和气势，也充满了自由大胆和激情超越的精神，成为</a:t>
            </a:r>
            <a:r>
              <a:rPr lang="en-US" altLang="zh-CN" sz="2400" dirty="0" smtClean="0">
                <a:latin typeface="+mj-ea"/>
                <a:ea typeface="+mj-ea"/>
              </a:rPr>
              <a:t>19</a:t>
            </a:r>
            <a:r>
              <a:rPr lang="zh-CN" altLang="en-US" sz="2400" dirty="0" smtClean="0">
                <a:latin typeface="+mj-ea"/>
                <a:ea typeface="+mj-ea"/>
              </a:rPr>
              <a:t>世</a:t>
            </a:r>
            <a:r>
              <a:rPr lang="zh-CN" altLang="en-US" sz="2400" dirty="0" smtClean="0">
                <a:latin typeface="+mj-ea"/>
                <a:ea typeface="+mj-ea"/>
              </a:rPr>
              <a:t>纪浪漫主义音乐主潮的启蒙精神。</a:t>
            </a:r>
            <a:endParaRPr lang="zh-CN" altLang="en-US" sz="2400" dirty="0" smtClean="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2756967" y="375965"/>
            <a:ext cx="698477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四、古典主义时期的音乐</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172662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10172223" y="591989"/>
              <a:ext cx="194264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矩形 5"/>
          <p:cNvSpPr/>
          <p:nvPr/>
        </p:nvSpPr>
        <p:spPr>
          <a:xfrm>
            <a:off x="884759" y="1096045"/>
            <a:ext cx="3877985" cy="583108"/>
          </a:xfrm>
          <a:prstGeom prst="rect">
            <a:avLst/>
          </a:prstGeom>
          <a:solidFill>
            <a:srgbClr val="FFFF00"/>
          </a:solidFill>
        </p:spPr>
        <p:txBody>
          <a:bodyPr wrap="none">
            <a:spAutoFit/>
          </a:bodyPr>
          <a:lstStyle/>
          <a:p>
            <a:pPr algn="just">
              <a:lnSpc>
                <a:spcPct val="150000"/>
              </a:lnSpc>
            </a:pPr>
            <a:r>
              <a:rPr lang="zh-CN" altLang="en-US" sz="2400" dirty="0" smtClean="0"/>
              <a:t>古典主义时期音乐风格特征</a:t>
            </a:r>
            <a:endParaRPr lang="zh-CN" altLang="en-US" sz="2400" dirty="0"/>
          </a:p>
        </p:txBody>
      </p:sp>
      <p:sp>
        <p:nvSpPr>
          <p:cNvPr id="7" name="矩形 6"/>
          <p:cNvSpPr/>
          <p:nvPr/>
        </p:nvSpPr>
        <p:spPr>
          <a:xfrm>
            <a:off x="956767" y="1888133"/>
            <a:ext cx="8648521" cy="559769"/>
          </a:xfrm>
          <a:prstGeom prst="rect">
            <a:avLst/>
          </a:prstGeom>
          <a:solidFill>
            <a:srgbClr val="FFCCFF"/>
          </a:solidFill>
        </p:spPr>
        <p:txBody>
          <a:bodyPr wrap="none">
            <a:spAutoFit/>
          </a:bodyPr>
          <a:lstStyle/>
          <a:p>
            <a:pPr algn="just">
              <a:lnSpc>
                <a:spcPct val="150000"/>
              </a:lnSpc>
            </a:pPr>
            <a:r>
              <a:rPr lang="en-US" altLang="zh-CN" sz="2400" dirty="0" smtClean="0">
                <a:latin typeface="+mj-ea"/>
                <a:ea typeface="+mj-ea"/>
              </a:rPr>
              <a:t>1. </a:t>
            </a:r>
            <a:r>
              <a:rPr lang="zh-CN" altLang="en-US" sz="2400" dirty="0" smtClean="0">
                <a:latin typeface="+mj-ea"/>
                <a:ea typeface="+mj-ea"/>
              </a:rPr>
              <a:t>旋律优美动人，情绪明朗乐观，充满了抒情、温暖的感觉。</a:t>
            </a:r>
            <a:endParaRPr lang="zh-CN" altLang="en-US" sz="2400" dirty="0">
              <a:latin typeface="+mj-ea"/>
              <a:ea typeface="+mj-ea"/>
            </a:endParaRPr>
          </a:p>
        </p:txBody>
      </p:sp>
      <p:sp>
        <p:nvSpPr>
          <p:cNvPr id="8" name="矩形 7"/>
          <p:cNvSpPr/>
          <p:nvPr/>
        </p:nvSpPr>
        <p:spPr>
          <a:xfrm>
            <a:off x="956767" y="5128493"/>
            <a:ext cx="11233248" cy="1113766"/>
          </a:xfrm>
          <a:prstGeom prst="rect">
            <a:avLst/>
          </a:prstGeom>
          <a:solidFill>
            <a:srgbClr val="FFC000"/>
          </a:solidFill>
        </p:spPr>
        <p:txBody>
          <a:bodyPr wrap="square">
            <a:spAutoFit/>
          </a:bodyPr>
          <a:lstStyle/>
          <a:p>
            <a:pPr algn="just">
              <a:lnSpc>
                <a:spcPct val="150000"/>
              </a:lnSpc>
            </a:pPr>
            <a:r>
              <a:rPr lang="en-US" altLang="zh-CN" sz="2400" dirty="0" smtClean="0">
                <a:latin typeface="+mj-ea"/>
                <a:ea typeface="+mj-ea"/>
              </a:rPr>
              <a:t>4. </a:t>
            </a:r>
            <a:r>
              <a:rPr lang="zh-CN" altLang="en-US" sz="2400" dirty="0" smtClean="0">
                <a:latin typeface="+mj-ea"/>
                <a:ea typeface="+mj-ea"/>
              </a:rPr>
              <a:t>从短小的动机发展出丰富乐思的技巧得到蓬勃发展，乐章中主题间的对比变化取代了典型的巴洛克单一主题模进展开。</a:t>
            </a:r>
            <a:endParaRPr lang="zh-CN" altLang="en-US" sz="2400" dirty="0" smtClean="0">
              <a:latin typeface="+mj-ea"/>
              <a:ea typeface="+mj-ea"/>
            </a:endParaRPr>
          </a:p>
        </p:txBody>
      </p:sp>
      <p:sp>
        <p:nvSpPr>
          <p:cNvPr id="9" name="矩形 8"/>
          <p:cNvSpPr/>
          <p:nvPr/>
        </p:nvSpPr>
        <p:spPr>
          <a:xfrm>
            <a:off x="956767" y="2608213"/>
            <a:ext cx="10513168" cy="559769"/>
          </a:xfrm>
          <a:prstGeom prst="rect">
            <a:avLst/>
          </a:prstGeom>
          <a:solidFill>
            <a:schemeClr val="accent1">
              <a:lumMod val="40000"/>
              <a:lumOff val="60000"/>
            </a:schemeClr>
          </a:solidFill>
        </p:spPr>
        <p:txBody>
          <a:bodyPr wrap="square">
            <a:spAutoFit/>
          </a:bodyPr>
          <a:lstStyle/>
          <a:p>
            <a:pPr algn="just">
              <a:lnSpc>
                <a:spcPct val="150000"/>
              </a:lnSpc>
            </a:pPr>
            <a:r>
              <a:rPr lang="en-US" altLang="zh-CN" sz="2400" dirty="0" smtClean="0">
                <a:latin typeface="+mj-ea"/>
                <a:ea typeface="+mj-ea"/>
              </a:rPr>
              <a:t>2. </a:t>
            </a:r>
            <a:r>
              <a:rPr lang="zh-CN" altLang="en-US" sz="2400" dirty="0" smtClean="0">
                <a:latin typeface="+mj-ea"/>
                <a:ea typeface="+mj-ea"/>
              </a:rPr>
              <a:t>倾向于整齐对称、严谨的乐句结构，乐思发展清晰，有高度的形式美。</a:t>
            </a:r>
            <a:endParaRPr lang="zh-CN" altLang="en-US" sz="2400" dirty="0" smtClean="0">
              <a:latin typeface="+mj-ea"/>
              <a:ea typeface="+mj-ea"/>
            </a:endParaRPr>
          </a:p>
        </p:txBody>
      </p:sp>
      <p:sp>
        <p:nvSpPr>
          <p:cNvPr id="10" name="矩形 9"/>
          <p:cNvSpPr/>
          <p:nvPr/>
        </p:nvSpPr>
        <p:spPr>
          <a:xfrm>
            <a:off x="956767" y="3400301"/>
            <a:ext cx="11017224" cy="1667764"/>
          </a:xfrm>
          <a:prstGeom prst="rect">
            <a:avLst/>
          </a:prstGeom>
          <a:solidFill>
            <a:srgbClr val="66CCFF"/>
          </a:solidFill>
        </p:spPr>
        <p:txBody>
          <a:bodyPr wrap="square">
            <a:spAutoFit/>
          </a:bodyPr>
          <a:lstStyle/>
          <a:p>
            <a:pPr algn="just">
              <a:lnSpc>
                <a:spcPct val="150000"/>
              </a:lnSpc>
            </a:pPr>
            <a:r>
              <a:rPr lang="en-US" altLang="zh-CN" sz="2400" dirty="0" smtClean="0">
                <a:latin typeface="+mj-ea"/>
                <a:ea typeface="+mj-ea"/>
              </a:rPr>
              <a:t>3. </a:t>
            </a:r>
            <a:r>
              <a:rPr lang="zh-CN" altLang="en-US" sz="2400" dirty="0" smtClean="0">
                <a:latin typeface="+mj-ea"/>
                <a:ea typeface="+mj-ea"/>
              </a:rPr>
              <a:t>调性、和声的安排逐渐成为结构作品的重要因素，多采用基本七和弦和三和弦，常用分解和弦式伴奏，主调音乐的和声进行采用“主</a:t>
            </a:r>
            <a:r>
              <a:rPr lang="en-US" altLang="zh-CN" sz="2400" dirty="0" smtClean="0">
                <a:latin typeface="+mj-ea"/>
                <a:ea typeface="+mj-ea"/>
              </a:rPr>
              <a:t>—</a:t>
            </a:r>
            <a:r>
              <a:rPr lang="zh-CN" altLang="en-US" sz="2400" dirty="0" smtClean="0">
                <a:latin typeface="+mj-ea"/>
                <a:ea typeface="+mj-ea"/>
              </a:rPr>
              <a:t>下属</a:t>
            </a:r>
            <a:r>
              <a:rPr lang="en-US" altLang="zh-CN" sz="2400" dirty="0" smtClean="0">
                <a:latin typeface="+mj-ea"/>
                <a:ea typeface="+mj-ea"/>
              </a:rPr>
              <a:t>—</a:t>
            </a:r>
            <a:r>
              <a:rPr lang="zh-CN" altLang="en-US" sz="2400" dirty="0" smtClean="0">
                <a:latin typeface="+mj-ea"/>
                <a:ea typeface="+mj-ea"/>
              </a:rPr>
              <a:t>属</a:t>
            </a:r>
            <a:r>
              <a:rPr lang="en-US" altLang="zh-CN" sz="2400" dirty="0" smtClean="0">
                <a:latin typeface="+mj-ea"/>
                <a:ea typeface="+mj-ea"/>
              </a:rPr>
              <a:t>—</a:t>
            </a:r>
            <a:r>
              <a:rPr lang="zh-CN" altLang="en-US" sz="2400" dirty="0" smtClean="0">
                <a:latin typeface="+mj-ea"/>
                <a:ea typeface="+mj-ea"/>
              </a:rPr>
              <a:t>主”功能性序进，调式鲜明、简洁，段落或乐章的终止式更加明确清晰。</a:t>
            </a:r>
            <a:endParaRPr lang="zh-CN" altLang="en-US" sz="2400" dirty="0" smtClean="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Freeform 8"/>
          <p:cNvSpPr/>
          <p:nvPr/>
        </p:nvSpPr>
        <p:spPr bwMode="auto">
          <a:xfrm>
            <a:off x="509973" y="1798034"/>
            <a:ext cx="3548451" cy="3546483"/>
          </a:xfrm>
          <a:custGeom>
            <a:avLst/>
            <a:gdLst>
              <a:gd name="T0" fmla="*/ 929 w 1857"/>
              <a:gd name="T1" fmla="*/ 0 h 1855"/>
              <a:gd name="T2" fmla="*/ 1857 w 1857"/>
              <a:gd name="T3" fmla="*/ 928 h 1855"/>
              <a:gd name="T4" fmla="*/ 929 w 1857"/>
              <a:gd name="T5" fmla="*/ 1855 h 1855"/>
              <a:gd name="T6" fmla="*/ 0 w 1857"/>
              <a:gd name="T7" fmla="*/ 928 h 1855"/>
              <a:gd name="T8" fmla="*/ 929 w 1857"/>
              <a:gd name="T9" fmla="*/ 0 h 1855"/>
            </a:gdLst>
            <a:ahLst/>
            <a:cxnLst>
              <a:cxn ang="0">
                <a:pos x="T0" y="T1"/>
              </a:cxn>
              <a:cxn ang="0">
                <a:pos x="T2" y="T3"/>
              </a:cxn>
              <a:cxn ang="0">
                <a:pos x="T4" y="T5"/>
              </a:cxn>
              <a:cxn ang="0">
                <a:pos x="T6" y="T7"/>
              </a:cxn>
              <a:cxn ang="0">
                <a:pos x="T8" y="T9"/>
              </a:cxn>
            </a:cxnLst>
            <a:rect l="0" t="0" r="r" b="b"/>
            <a:pathLst>
              <a:path w="1857" h="1855">
                <a:moveTo>
                  <a:pt x="929" y="0"/>
                </a:moveTo>
                <a:lnTo>
                  <a:pt x="1857" y="928"/>
                </a:lnTo>
                <a:lnTo>
                  <a:pt x="929" y="1855"/>
                </a:lnTo>
                <a:lnTo>
                  <a:pt x="0" y="928"/>
                </a:lnTo>
                <a:lnTo>
                  <a:pt x="929" y="0"/>
                </a:lnTo>
                <a:close/>
              </a:path>
            </a:pathLst>
          </a:custGeom>
          <a:solidFill>
            <a:srgbClr val="00B0F0"/>
          </a:solidFill>
          <a:ln w="0">
            <a:noFill/>
            <a:prstDash val="solid"/>
            <a:round/>
          </a:ln>
        </p:spPr>
        <p:txBody>
          <a:bodyPr vert="horz" wrap="square" lIns="128573" tIns="64286" rIns="128573" bIns="64286" numCol="1" anchor="t" anchorCtr="0" compatLnSpc="1"/>
          <a:lstStyle/>
          <a:p>
            <a:endParaRPr lang="zh-CN" altLang="en-US" sz="2000"/>
          </a:p>
        </p:txBody>
      </p:sp>
      <p:sp>
        <p:nvSpPr>
          <p:cNvPr id="2050" name="文本框 2"/>
          <p:cNvSpPr txBox="1">
            <a:spLocks noChangeArrowheads="1"/>
          </p:cNvSpPr>
          <p:nvPr>
            <p:custDataLst>
              <p:tags r:id="rId1"/>
            </p:custDataLst>
          </p:nvPr>
        </p:nvSpPr>
        <p:spPr bwMode="auto">
          <a:xfrm>
            <a:off x="1466136" y="3184277"/>
            <a:ext cx="169607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3600" b="1" dirty="0" smtClean="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一</a:t>
            </a:r>
            <a:endParaRPr lang="zh-CN" altLang="en-US" sz="3600"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8" name="矩形 7"/>
          <p:cNvSpPr/>
          <p:nvPr/>
        </p:nvSpPr>
        <p:spPr>
          <a:xfrm>
            <a:off x="4706496" y="3040261"/>
            <a:ext cx="3536416" cy="738664"/>
          </a:xfrm>
          <a:prstGeom prst="rect">
            <a:avLst/>
          </a:prstGeom>
        </p:spPr>
        <p:txBody>
          <a:bodyPr wrap="square" lIns="0" tIns="0" rIns="0" bIns="0">
            <a:spAutoFit/>
          </a:bodyPr>
          <a:lstStyle/>
          <a:p>
            <a:r>
              <a:rPr lang="zh-CN" altLang="en-US" sz="4800" dirty="0" smtClean="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古希腊音乐</a:t>
            </a:r>
            <a:endParaRPr lang="zh-CN" altLang="en-US" sz="48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4" name="组合 13"/>
          <p:cNvGrpSpPr/>
          <p:nvPr/>
        </p:nvGrpSpPr>
        <p:grpSpPr>
          <a:xfrm>
            <a:off x="8107506" y="1019330"/>
            <a:ext cx="3915935" cy="5204434"/>
            <a:chOff x="6139666" y="1360714"/>
            <a:chExt cx="3915935" cy="5204434"/>
          </a:xfrm>
        </p:grpSpPr>
        <p:grpSp>
          <p:nvGrpSpPr>
            <p:cNvPr id="2" name="组合 1"/>
            <p:cNvGrpSpPr/>
            <p:nvPr/>
          </p:nvGrpSpPr>
          <p:grpSpPr>
            <a:xfrm>
              <a:off x="8806896" y="3592285"/>
              <a:ext cx="1248705" cy="2949682"/>
              <a:chOff x="3951867" y="2125914"/>
              <a:chExt cx="1763481" cy="4165682"/>
            </a:xfrm>
          </p:grpSpPr>
          <p:grpSp>
            <p:nvGrpSpPr>
              <p:cNvPr id="33" name="组合 32"/>
              <p:cNvGrpSpPr/>
              <p:nvPr/>
            </p:nvGrpSpPr>
            <p:grpSpPr>
              <a:xfrm rot="16200000">
                <a:off x="3756655" y="5134591"/>
                <a:ext cx="2180892" cy="133118"/>
                <a:chOff x="1205579" y="4054663"/>
                <a:chExt cx="6711828" cy="1448655"/>
              </a:xfrm>
              <a:solidFill>
                <a:srgbClr val="054A89"/>
              </a:solidFill>
            </p:grpSpPr>
            <p:sp>
              <p:nvSpPr>
                <p:cNvPr id="41" name="任意多边形: 形状 84"/>
                <p:cNvSpPr/>
                <p:nvPr/>
              </p:nvSpPr>
              <p:spPr>
                <a:xfrm>
                  <a:off x="1325924" y="4655997"/>
                  <a:ext cx="6471138" cy="847321"/>
                </a:xfrm>
                <a:custGeom>
                  <a:avLst/>
                  <a:gdLst>
                    <a:gd name="connsiteX0" fmla="*/ 0 w 7033846"/>
                    <a:gd name="connsiteY0" fmla="*/ 538593 h 850188"/>
                    <a:gd name="connsiteX1" fmla="*/ 1607736 w 7033846"/>
                    <a:gd name="connsiteY1" fmla="*/ 6030 h 850188"/>
                    <a:gd name="connsiteX2" fmla="*/ 2391508 w 7033846"/>
                    <a:gd name="connsiteY2" fmla="*/ 850092 h 850188"/>
                    <a:gd name="connsiteX3" fmla="*/ 3205424 w 7033846"/>
                    <a:gd name="connsiteY3" fmla="*/ 66320 h 850188"/>
                    <a:gd name="connsiteX4" fmla="*/ 4180114 w 7033846"/>
                    <a:gd name="connsiteY4" fmla="*/ 769705 h 850188"/>
                    <a:gd name="connsiteX5" fmla="*/ 4903595 w 7033846"/>
                    <a:gd name="connsiteY5" fmla="*/ 86417 h 850188"/>
                    <a:gd name="connsiteX6" fmla="*/ 5888334 w 7033846"/>
                    <a:gd name="connsiteY6" fmla="*/ 809898 h 850188"/>
                    <a:gd name="connsiteX7" fmla="*/ 6702250 w 7033846"/>
                    <a:gd name="connsiteY7" fmla="*/ 96465 h 850188"/>
                    <a:gd name="connsiteX8" fmla="*/ 7033846 w 7033846"/>
                    <a:gd name="connsiteY8" fmla="*/ 66320 h 850188"/>
                    <a:gd name="connsiteX0-1" fmla="*/ 0 w 6371023"/>
                    <a:gd name="connsiteY0-2" fmla="*/ 606064 h 847321"/>
                    <a:gd name="connsiteX1-3" fmla="*/ 944913 w 6371023"/>
                    <a:gd name="connsiteY1-4" fmla="*/ 3163 h 847321"/>
                    <a:gd name="connsiteX2-5" fmla="*/ 1728685 w 6371023"/>
                    <a:gd name="connsiteY2-6" fmla="*/ 847225 h 847321"/>
                    <a:gd name="connsiteX3-7" fmla="*/ 2542601 w 6371023"/>
                    <a:gd name="connsiteY3-8" fmla="*/ 63453 h 847321"/>
                    <a:gd name="connsiteX4-9" fmla="*/ 3517291 w 6371023"/>
                    <a:gd name="connsiteY4-10" fmla="*/ 766838 h 847321"/>
                    <a:gd name="connsiteX5-11" fmla="*/ 4240772 w 6371023"/>
                    <a:gd name="connsiteY5-12" fmla="*/ 83550 h 847321"/>
                    <a:gd name="connsiteX6-13" fmla="*/ 5225511 w 6371023"/>
                    <a:gd name="connsiteY6-14" fmla="*/ 807031 h 847321"/>
                    <a:gd name="connsiteX7-15" fmla="*/ 6039427 w 6371023"/>
                    <a:gd name="connsiteY7-16" fmla="*/ 93598 h 847321"/>
                    <a:gd name="connsiteX8-17" fmla="*/ 6371023 w 6371023"/>
                    <a:gd name="connsiteY8-18" fmla="*/ 63453 h 84732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6371023" h="847321">
                      <a:moveTo>
                        <a:pt x="0" y="606064"/>
                      </a:moveTo>
                      <a:cubicBezTo>
                        <a:pt x="604575" y="313824"/>
                        <a:pt x="656799" y="-37030"/>
                        <a:pt x="944913" y="3163"/>
                      </a:cubicBezTo>
                      <a:cubicBezTo>
                        <a:pt x="1233027" y="43356"/>
                        <a:pt x="1462404" y="837177"/>
                        <a:pt x="1728685" y="847225"/>
                      </a:cubicBezTo>
                      <a:cubicBezTo>
                        <a:pt x="1994966" y="857273"/>
                        <a:pt x="2244500" y="76851"/>
                        <a:pt x="2542601" y="63453"/>
                      </a:cubicBezTo>
                      <a:cubicBezTo>
                        <a:pt x="2840702" y="50055"/>
                        <a:pt x="3234263" y="763489"/>
                        <a:pt x="3517291" y="766838"/>
                      </a:cubicBezTo>
                      <a:cubicBezTo>
                        <a:pt x="3800319" y="770187"/>
                        <a:pt x="3956069" y="76851"/>
                        <a:pt x="4240772" y="83550"/>
                      </a:cubicBezTo>
                      <a:cubicBezTo>
                        <a:pt x="4525475" y="90249"/>
                        <a:pt x="4925735" y="805356"/>
                        <a:pt x="5225511" y="807031"/>
                      </a:cubicBezTo>
                      <a:cubicBezTo>
                        <a:pt x="5525287" y="808706"/>
                        <a:pt x="5848508" y="217528"/>
                        <a:pt x="6039427" y="93598"/>
                      </a:cubicBezTo>
                      <a:cubicBezTo>
                        <a:pt x="6230346" y="-30332"/>
                        <a:pt x="6300684" y="16560"/>
                        <a:pt x="6371023" y="63453"/>
                      </a:cubicBezTo>
                    </a:path>
                  </a:pathLst>
                </a:custGeom>
                <a:solidFill>
                  <a:srgbClr val="FED909"/>
                </a:solidFill>
                <a:ln w="76200">
                  <a:solidFill>
                    <a:srgbClr val="FED90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E46988"/>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2" name="椭圆 41"/>
                <p:cNvSpPr/>
                <p:nvPr/>
              </p:nvSpPr>
              <p:spPr>
                <a:xfrm>
                  <a:off x="1205579" y="4514307"/>
                  <a:ext cx="330413" cy="973961"/>
                </a:xfrm>
                <a:prstGeom prst="ellipse">
                  <a:avLst/>
                </a:prstGeom>
                <a:solidFill>
                  <a:srgbClr val="FED909"/>
                </a:solidFill>
                <a:ln>
                  <a:solidFill>
                    <a:srgbClr val="FED90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46988"/>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3" name="椭圆 42"/>
                <p:cNvSpPr/>
                <p:nvPr/>
              </p:nvSpPr>
              <p:spPr>
                <a:xfrm>
                  <a:off x="7546693" y="4054663"/>
                  <a:ext cx="370714" cy="946624"/>
                </a:xfrm>
                <a:prstGeom prst="ellipse">
                  <a:avLst/>
                </a:prstGeom>
                <a:solidFill>
                  <a:srgbClr val="FED909"/>
                </a:solidFill>
                <a:ln>
                  <a:solidFill>
                    <a:srgbClr val="FED90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46988"/>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sp>
            <p:nvSpPr>
              <p:cNvPr id="34" name="泪滴形 33"/>
              <p:cNvSpPr/>
              <p:nvPr/>
            </p:nvSpPr>
            <p:spPr>
              <a:xfrm rot="8100000">
                <a:off x="4057998" y="2172048"/>
                <a:ext cx="1657350" cy="1657350"/>
              </a:xfrm>
              <a:prstGeom prst="teardrop">
                <a:avLst/>
              </a:prstGeom>
              <a:solidFill>
                <a:srgbClr val="5B9BD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0" name="泪滴形 39"/>
              <p:cNvSpPr/>
              <p:nvPr/>
            </p:nvSpPr>
            <p:spPr>
              <a:xfrm rot="8100000">
                <a:off x="3951867" y="2125914"/>
                <a:ext cx="1657350" cy="1657350"/>
              </a:xfrm>
              <a:prstGeom prst="teardrop">
                <a:avLst/>
              </a:prstGeom>
              <a:noFill/>
              <a:ln w="381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nvGrpSpPr>
            <p:cNvPr id="16" name="组合 15"/>
            <p:cNvGrpSpPr/>
            <p:nvPr/>
          </p:nvGrpSpPr>
          <p:grpSpPr>
            <a:xfrm>
              <a:off x="7125115" y="1360714"/>
              <a:ext cx="2193408" cy="5181253"/>
              <a:chOff x="3951867" y="2125914"/>
              <a:chExt cx="1763481" cy="4165682"/>
            </a:xfrm>
          </p:grpSpPr>
          <p:grpSp>
            <p:nvGrpSpPr>
              <p:cNvPr id="27" name="组合 26"/>
              <p:cNvGrpSpPr/>
              <p:nvPr/>
            </p:nvGrpSpPr>
            <p:grpSpPr>
              <a:xfrm rot="16200000">
                <a:off x="3756655" y="5134591"/>
                <a:ext cx="2180892" cy="133118"/>
                <a:chOff x="1205579" y="4054663"/>
                <a:chExt cx="6711828" cy="1448655"/>
              </a:xfrm>
              <a:solidFill>
                <a:srgbClr val="054A89"/>
              </a:solidFill>
            </p:grpSpPr>
            <p:sp>
              <p:nvSpPr>
                <p:cNvPr id="30" name="任意多边形: 形状 94"/>
                <p:cNvSpPr/>
                <p:nvPr/>
              </p:nvSpPr>
              <p:spPr>
                <a:xfrm>
                  <a:off x="1325924" y="4655997"/>
                  <a:ext cx="6471138" cy="847321"/>
                </a:xfrm>
                <a:custGeom>
                  <a:avLst/>
                  <a:gdLst>
                    <a:gd name="connsiteX0" fmla="*/ 0 w 7033846"/>
                    <a:gd name="connsiteY0" fmla="*/ 538593 h 850188"/>
                    <a:gd name="connsiteX1" fmla="*/ 1607736 w 7033846"/>
                    <a:gd name="connsiteY1" fmla="*/ 6030 h 850188"/>
                    <a:gd name="connsiteX2" fmla="*/ 2391508 w 7033846"/>
                    <a:gd name="connsiteY2" fmla="*/ 850092 h 850188"/>
                    <a:gd name="connsiteX3" fmla="*/ 3205424 w 7033846"/>
                    <a:gd name="connsiteY3" fmla="*/ 66320 h 850188"/>
                    <a:gd name="connsiteX4" fmla="*/ 4180114 w 7033846"/>
                    <a:gd name="connsiteY4" fmla="*/ 769705 h 850188"/>
                    <a:gd name="connsiteX5" fmla="*/ 4903595 w 7033846"/>
                    <a:gd name="connsiteY5" fmla="*/ 86417 h 850188"/>
                    <a:gd name="connsiteX6" fmla="*/ 5888334 w 7033846"/>
                    <a:gd name="connsiteY6" fmla="*/ 809898 h 850188"/>
                    <a:gd name="connsiteX7" fmla="*/ 6702250 w 7033846"/>
                    <a:gd name="connsiteY7" fmla="*/ 96465 h 850188"/>
                    <a:gd name="connsiteX8" fmla="*/ 7033846 w 7033846"/>
                    <a:gd name="connsiteY8" fmla="*/ 66320 h 850188"/>
                    <a:gd name="connsiteX0-1" fmla="*/ 0 w 6371023"/>
                    <a:gd name="connsiteY0-2" fmla="*/ 606064 h 847321"/>
                    <a:gd name="connsiteX1-3" fmla="*/ 944913 w 6371023"/>
                    <a:gd name="connsiteY1-4" fmla="*/ 3163 h 847321"/>
                    <a:gd name="connsiteX2-5" fmla="*/ 1728685 w 6371023"/>
                    <a:gd name="connsiteY2-6" fmla="*/ 847225 h 847321"/>
                    <a:gd name="connsiteX3-7" fmla="*/ 2542601 w 6371023"/>
                    <a:gd name="connsiteY3-8" fmla="*/ 63453 h 847321"/>
                    <a:gd name="connsiteX4-9" fmla="*/ 3517291 w 6371023"/>
                    <a:gd name="connsiteY4-10" fmla="*/ 766838 h 847321"/>
                    <a:gd name="connsiteX5-11" fmla="*/ 4240772 w 6371023"/>
                    <a:gd name="connsiteY5-12" fmla="*/ 83550 h 847321"/>
                    <a:gd name="connsiteX6-13" fmla="*/ 5225511 w 6371023"/>
                    <a:gd name="connsiteY6-14" fmla="*/ 807031 h 847321"/>
                    <a:gd name="connsiteX7-15" fmla="*/ 6039427 w 6371023"/>
                    <a:gd name="connsiteY7-16" fmla="*/ 93598 h 847321"/>
                    <a:gd name="connsiteX8-17" fmla="*/ 6371023 w 6371023"/>
                    <a:gd name="connsiteY8-18" fmla="*/ 63453 h 84732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6371023" h="847321">
                      <a:moveTo>
                        <a:pt x="0" y="606064"/>
                      </a:moveTo>
                      <a:cubicBezTo>
                        <a:pt x="604575" y="313824"/>
                        <a:pt x="656799" y="-37030"/>
                        <a:pt x="944913" y="3163"/>
                      </a:cubicBezTo>
                      <a:cubicBezTo>
                        <a:pt x="1233027" y="43356"/>
                        <a:pt x="1462404" y="837177"/>
                        <a:pt x="1728685" y="847225"/>
                      </a:cubicBezTo>
                      <a:cubicBezTo>
                        <a:pt x="1994966" y="857273"/>
                        <a:pt x="2244500" y="76851"/>
                        <a:pt x="2542601" y="63453"/>
                      </a:cubicBezTo>
                      <a:cubicBezTo>
                        <a:pt x="2840702" y="50055"/>
                        <a:pt x="3234263" y="763489"/>
                        <a:pt x="3517291" y="766838"/>
                      </a:cubicBezTo>
                      <a:cubicBezTo>
                        <a:pt x="3800319" y="770187"/>
                        <a:pt x="3956069" y="76851"/>
                        <a:pt x="4240772" y="83550"/>
                      </a:cubicBezTo>
                      <a:cubicBezTo>
                        <a:pt x="4525475" y="90249"/>
                        <a:pt x="4925735" y="805356"/>
                        <a:pt x="5225511" y="807031"/>
                      </a:cubicBezTo>
                      <a:cubicBezTo>
                        <a:pt x="5525287" y="808706"/>
                        <a:pt x="5848508" y="217528"/>
                        <a:pt x="6039427" y="93598"/>
                      </a:cubicBezTo>
                      <a:cubicBezTo>
                        <a:pt x="6230346" y="-30332"/>
                        <a:pt x="6300684" y="16560"/>
                        <a:pt x="6371023" y="63453"/>
                      </a:cubicBezTo>
                    </a:path>
                  </a:pathLst>
                </a:custGeom>
                <a:solidFill>
                  <a:srgbClr val="FED909"/>
                </a:solidFill>
                <a:ln w="76200">
                  <a:solidFill>
                    <a:srgbClr val="FED90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E46988"/>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1" name="椭圆 30"/>
                <p:cNvSpPr/>
                <p:nvPr/>
              </p:nvSpPr>
              <p:spPr>
                <a:xfrm>
                  <a:off x="1205579" y="4514307"/>
                  <a:ext cx="330413" cy="973961"/>
                </a:xfrm>
                <a:prstGeom prst="ellipse">
                  <a:avLst/>
                </a:prstGeom>
                <a:solidFill>
                  <a:srgbClr val="FED909"/>
                </a:solidFill>
                <a:ln>
                  <a:solidFill>
                    <a:srgbClr val="FED90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46988"/>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2" name="椭圆 31"/>
                <p:cNvSpPr/>
                <p:nvPr/>
              </p:nvSpPr>
              <p:spPr>
                <a:xfrm>
                  <a:off x="7546693" y="4054663"/>
                  <a:ext cx="370714" cy="946624"/>
                </a:xfrm>
                <a:prstGeom prst="ellipse">
                  <a:avLst/>
                </a:prstGeom>
                <a:solidFill>
                  <a:srgbClr val="FED909"/>
                </a:solidFill>
                <a:ln>
                  <a:solidFill>
                    <a:srgbClr val="FED90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E46988"/>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sp>
            <p:nvSpPr>
              <p:cNvPr id="28" name="泪滴形 27"/>
              <p:cNvSpPr/>
              <p:nvPr/>
            </p:nvSpPr>
            <p:spPr>
              <a:xfrm rot="8100000">
                <a:off x="4057998" y="2172048"/>
                <a:ext cx="1657350" cy="1657350"/>
              </a:xfrm>
              <a:prstGeom prst="teardrop">
                <a:avLst/>
              </a:prstGeom>
              <a:solidFill>
                <a:srgbClr val="F9374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9" name="泪滴形 28"/>
              <p:cNvSpPr/>
              <p:nvPr/>
            </p:nvSpPr>
            <p:spPr>
              <a:xfrm rot="8100000">
                <a:off x="3951867" y="2125914"/>
                <a:ext cx="1657350" cy="1657350"/>
              </a:xfrm>
              <a:prstGeom prst="teardrop">
                <a:avLst/>
              </a:prstGeom>
              <a:noFill/>
              <a:ln w="381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nvGrpSpPr>
            <p:cNvPr id="17" name="组合 16"/>
            <p:cNvGrpSpPr/>
            <p:nvPr/>
          </p:nvGrpSpPr>
          <p:grpSpPr>
            <a:xfrm>
              <a:off x="6139666" y="3103661"/>
              <a:ext cx="1465370" cy="3461487"/>
              <a:chOff x="3951867" y="2125914"/>
              <a:chExt cx="1763481" cy="4165682"/>
            </a:xfrm>
          </p:grpSpPr>
          <p:grpSp>
            <p:nvGrpSpPr>
              <p:cNvPr id="21" name="组合 20"/>
              <p:cNvGrpSpPr/>
              <p:nvPr/>
            </p:nvGrpSpPr>
            <p:grpSpPr>
              <a:xfrm rot="16200000">
                <a:off x="3756655" y="5134591"/>
                <a:ext cx="2180892" cy="133118"/>
                <a:chOff x="1205579" y="4054663"/>
                <a:chExt cx="6711828" cy="1448655"/>
              </a:xfrm>
              <a:solidFill>
                <a:srgbClr val="054A89"/>
              </a:solidFill>
            </p:grpSpPr>
            <p:sp>
              <p:nvSpPr>
                <p:cNvPr id="24" name="任意多边形: 形状 101"/>
                <p:cNvSpPr/>
                <p:nvPr/>
              </p:nvSpPr>
              <p:spPr>
                <a:xfrm>
                  <a:off x="1325924" y="4655997"/>
                  <a:ext cx="6471138" cy="847321"/>
                </a:xfrm>
                <a:custGeom>
                  <a:avLst/>
                  <a:gdLst>
                    <a:gd name="connsiteX0" fmla="*/ 0 w 7033846"/>
                    <a:gd name="connsiteY0" fmla="*/ 538593 h 850188"/>
                    <a:gd name="connsiteX1" fmla="*/ 1607736 w 7033846"/>
                    <a:gd name="connsiteY1" fmla="*/ 6030 h 850188"/>
                    <a:gd name="connsiteX2" fmla="*/ 2391508 w 7033846"/>
                    <a:gd name="connsiteY2" fmla="*/ 850092 h 850188"/>
                    <a:gd name="connsiteX3" fmla="*/ 3205424 w 7033846"/>
                    <a:gd name="connsiteY3" fmla="*/ 66320 h 850188"/>
                    <a:gd name="connsiteX4" fmla="*/ 4180114 w 7033846"/>
                    <a:gd name="connsiteY4" fmla="*/ 769705 h 850188"/>
                    <a:gd name="connsiteX5" fmla="*/ 4903595 w 7033846"/>
                    <a:gd name="connsiteY5" fmla="*/ 86417 h 850188"/>
                    <a:gd name="connsiteX6" fmla="*/ 5888334 w 7033846"/>
                    <a:gd name="connsiteY6" fmla="*/ 809898 h 850188"/>
                    <a:gd name="connsiteX7" fmla="*/ 6702250 w 7033846"/>
                    <a:gd name="connsiteY7" fmla="*/ 96465 h 850188"/>
                    <a:gd name="connsiteX8" fmla="*/ 7033846 w 7033846"/>
                    <a:gd name="connsiteY8" fmla="*/ 66320 h 850188"/>
                    <a:gd name="connsiteX0-1" fmla="*/ 0 w 6371023"/>
                    <a:gd name="connsiteY0-2" fmla="*/ 606064 h 847321"/>
                    <a:gd name="connsiteX1-3" fmla="*/ 944913 w 6371023"/>
                    <a:gd name="connsiteY1-4" fmla="*/ 3163 h 847321"/>
                    <a:gd name="connsiteX2-5" fmla="*/ 1728685 w 6371023"/>
                    <a:gd name="connsiteY2-6" fmla="*/ 847225 h 847321"/>
                    <a:gd name="connsiteX3-7" fmla="*/ 2542601 w 6371023"/>
                    <a:gd name="connsiteY3-8" fmla="*/ 63453 h 847321"/>
                    <a:gd name="connsiteX4-9" fmla="*/ 3517291 w 6371023"/>
                    <a:gd name="connsiteY4-10" fmla="*/ 766838 h 847321"/>
                    <a:gd name="connsiteX5-11" fmla="*/ 4240772 w 6371023"/>
                    <a:gd name="connsiteY5-12" fmla="*/ 83550 h 847321"/>
                    <a:gd name="connsiteX6-13" fmla="*/ 5225511 w 6371023"/>
                    <a:gd name="connsiteY6-14" fmla="*/ 807031 h 847321"/>
                    <a:gd name="connsiteX7-15" fmla="*/ 6039427 w 6371023"/>
                    <a:gd name="connsiteY7-16" fmla="*/ 93598 h 847321"/>
                    <a:gd name="connsiteX8-17" fmla="*/ 6371023 w 6371023"/>
                    <a:gd name="connsiteY8-18" fmla="*/ 63453 h 84732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6371023" h="847321">
                      <a:moveTo>
                        <a:pt x="0" y="606064"/>
                      </a:moveTo>
                      <a:cubicBezTo>
                        <a:pt x="604575" y="313824"/>
                        <a:pt x="656799" y="-37030"/>
                        <a:pt x="944913" y="3163"/>
                      </a:cubicBezTo>
                      <a:cubicBezTo>
                        <a:pt x="1233027" y="43356"/>
                        <a:pt x="1462404" y="837177"/>
                        <a:pt x="1728685" y="847225"/>
                      </a:cubicBezTo>
                      <a:cubicBezTo>
                        <a:pt x="1994966" y="857273"/>
                        <a:pt x="2244500" y="76851"/>
                        <a:pt x="2542601" y="63453"/>
                      </a:cubicBezTo>
                      <a:cubicBezTo>
                        <a:pt x="2840702" y="50055"/>
                        <a:pt x="3234263" y="763489"/>
                        <a:pt x="3517291" y="766838"/>
                      </a:cubicBezTo>
                      <a:cubicBezTo>
                        <a:pt x="3800319" y="770187"/>
                        <a:pt x="3956069" y="76851"/>
                        <a:pt x="4240772" y="83550"/>
                      </a:cubicBezTo>
                      <a:cubicBezTo>
                        <a:pt x="4525475" y="90249"/>
                        <a:pt x="4925735" y="805356"/>
                        <a:pt x="5225511" y="807031"/>
                      </a:cubicBezTo>
                      <a:cubicBezTo>
                        <a:pt x="5525287" y="808706"/>
                        <a:pt x="5848508" y="217528"/>
                        <a:pt x="6039427" y="93598"/>
                      </a:cubicBezTo>
                      <a:cubicBezTo>
                        <a:pt x="6230346" y="-30332"/>
                        <a:pt x="6300684" y="16560"/>
                        <a:pt x="6371023" y="63453"/>
                      </a:cubicBezTo>
                    </a:path>
                  </a:pathLst>
                </a:custGeom>
                <a:solidFill>
                  <a:srgbClr val="FED909"/>
                </a:solidFill>
                <a:ln w="76200">
                  <a:solidFill>
                    <a:srgbClr val="FED90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E46988"/>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5" name="椭圆 24"/>
                <p:cNvSpPr/>
                <p:nvPr/>
              </p:nvSpPr>
              <p:spPr>
                <a:xfrm>
                  <a:off x="1205579" y="4514307"/>
                  <a:ext cx="330413" cy="973961"/>
                </a:xfrm>
                <a:prstGeom prst="ellipse">
                  <a:avLst/>
                </a:prstGeom>
                <a:solidFill>
                  <a:srgbClr val="FED909"/>
                </a:solidFill>
                <a:ln>
                  <a:solidFill>
                    <a:srgbClr val="FED90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46988"/>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6" name="椭圆 25"/>
                <p:cNvSpPr/>
                <p:nvPr/>
              </p:nvSpPr>
              <p:spPr>
                <a:xfrm>
                  <a:off x="7546693" y="4054663"/>
                  <a:ext cx="370714" cy="946624"/>
                </a:xfrm>
                <a:prstGeom prst="ellipse">
                  <a:avLst/>
                </a:prstGeom>
                <a:solidFill>
                  <a:srgbClr val="FED909"/>
                </a:solidFill>
                <a:ln>
                  <a:solidFill>
                    <a:srgbClr val="FED90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46988"/>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sp>
            <p:nvSpPr>
              <p:cNvPr id="22" name="泪滴形 21"/>
              <p:cNvSpPr/>
              <p:nvPr/>
            </p:nvSpPr>
            <p:spPr>
              <a:xfrm rot="8100000">
                <a:off x="4057998" y="2172048"/>
                <a:ext cx="1657350" cy="1657350"/>
              </a:xfrm>
              <a:prstGeom prst="teardrop">
                <a:avLst/>
              </a:prstGeom>
              <a:solidFill>
                <a:srgbClr val="A5A5A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3" name="泪滴形 22"/>
              <p:cNvSpPr/>
              <p:nvPr/>
            </p:nvSpPr>
            <p:spPr>
              <a:xfrm rot="8100000">
                <a:off x="3951867" y="2125914"/>
                <a:ext cx="1657350" cy="1657350"/>
              </a:xfrm>
              <a:prstGeom prst="teardrop">
                <a:avLst/>
              </a:prstGeom>
              <a:noFill/>
              <a:ln w="381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spTree>
    <p:custDataLst>
      <p:tags r:id="rId2"/>
    </p:custDataLst>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accel="4000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500" fill="hold"/>
                                        <p:tgtEl>
                                          <p:spTgt spid="15"/>
                                        </p:tgtEl>
                                        <p:attrNameLst>
                                          <p:attrName>ppt_x</p:attrName>
                                        </p:attrNameLst>
                                      </p:cBhvr>
                                      <p:tavLst>
                                        <p:tav tm="0">
                                          <p:val>
                                            <p:strVal val="0-#ppt_w/2"/>
                                          </p:val>
                                        </p:tav>
                                        <p:tav tm="100000">
                                          <p:val>
                                            <p:strVal val="#ppt_x"/>
                                          </p:val>
                                        </p:tav>
                                      </p:tavLst>
                                    </p:anim>
                                    <p:anim calcmode="lin" valueType="num">
                                      <p:cBhvr additive="base">
                                        <p:cTn id="8" dur="1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2050"/>
                                        </p:tgtEl>
                                        <p:attrNameLst>
                                          <p:attrName>style.visibility</p:attrName>
                                        </p:attrNameLst>
                                      </p:cBhvr>
                                      <p:to>
                                        <p:strVal val="visible"/>
                                      </p:to>
                                    </p:set>
                                    <p:animEffect transition="in" filter="fade">
                                      <p:cBhvr>
                                        <p:cTn id="13" dur="500"/>
                                        <p:tgtEl>
                                          <p:spTgt spid="2050"/>
                                        </p:tgtEl>
                                      </p:cBhvr>
                                    </p:animEffect>
                                  </p:childTnLst>
                                </p:cTn>
                              </p:par>
                            </p:childTnLst>
                          </p:cTn>
                        </p:par>
                      </p:childTnLst>
                    </p:cTn>
                  </p:par>
                  <p:par>
                    <p:cTn id="14" fill="hold">
                      <p:stCondLst>
                        <p:cond delay="indefinite"/>
                      </p:stCondLst>
                      <p:childTnLst>
                        <p:par>
                          <p:cTn id="15" fill="hold">
                            <p:stCondLst>
                              <p:cond delay="0"/>
                            </p:stCondLst>
                            <p:childTnLst>
                              <p:par>
                                <p:cTn id="16" presetID="23" presetClass="entr" presetSubtype="32"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ppt_w</p:attrName>
                                        </p:attrNameLst>
                                      </p:cBhvr>
                                      <p:tavLst>
                                        <p:tav tm="0">
                                          <p:val>
                                            <p:strVal val="4*#ppt_w"/>
                                          </p:val>
                                        </p:tav>
                                        <p:tav tm="100000">
                                          <p:val>
                                            <p:strVal val="#ppt_w"/>
                                          </p:val>
                                        </p:tav>
                                      </p:tavLst>
                                    </p:anim>
                                    <p:anim calcmode="lin" valueType="num">
                                      <p:cBhvr>
                                        <p:cTn id="19" dur="500" fill="hold"/>
                                        <p:tgtEl>
                                          <p:spTgt spid="8"/>
                                        </p:tgtEl>
                                        <p:attrNameLst>
                                          <p:attrName>ppt_h</p:attrName>
                                        </p:attrNameLst>
                                      </p:cBhvr>
                                      <p:tavLst>
                                        <p:tav tm="0">
                                          <p:val>
                                            <p:strVal val="4*#ppt_h"/>
                                          </p:val>
                                        </p:tav>
                                        <p:tav tm="100000">
                                          <p:val>
                                            <p:strVal val="#ppt_h"/>
                                          </p:val>
                                        </p:tav>
                                      </p:tavLst>
                                    </p:anim>
                                  </p:childTnLst>
                                </p:cTn>
                              </p:par>
                            </p:childTnLst>
                          </p:cTn>
                        </p:par>
                      </p:childTnLst>
                    </p:cTn>
                  </p:par>
                  <p:par>
                    <p:cTn id="20" fill="hold">
                      <p:stCondLst>
                        <p:cond delay="indefinite"/>
                      </p:stCondLst>
                      <p:childTnLst>
                        <p:par>
                          <p:cTn id="21" fill="hold">
                            <p:stCondLst>
                              <p:cond delay="0"/>
                            </p:stCondLst>
                            <p:childTnLst>
                              <p:par>
                                <p:cTn id="22" presetID="14" presetClass="entr" presetSubtype="10" fill="hold" nodeType="click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randombar(horizontal)">
                                      <p:cBhvr>
                                        <p:cTn id="2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2050" grpId="0"/>
      <p:bldP spid="8"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2756967" y="375965"/>
            <a:ext cx="698477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四、古典主义时期的音乐</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172662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10172223" y="591989"/>
              <a:ext cx="194264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矩形 5"/>
          <p:cNvSpPr/>
          <p:nvPr/>
        </p:nvSpPr>
        <p:spPr>
          <a:xfrm>
            <a:off x="884759" y="4840461"/>
            <a:ext cx="11233248" cy="1667764"/>
          </a:xfrm>
          <a:prstGeom prst="rect">
            <a:avLst/>
          </a:prstGeom>
          <a:solidFill>
            <a:srgbClr val="FFCCFF"/>
          </a:solidFill>
        </p:spPr>
        <p:txBody>
          <a:bodyPr wrap="square">
            <a:spAutoFit/>
          </a:bodyPr>
          <a:lstStyle/>
          <a:p>
            <a:pPr algn="just">
              <a:lnSpc>
                <a:spcPct val="150000"/>
              </a:lnSpc>
            </a:pPr>
            <a:r>
              <a:rPr lang="en-US" altLang="zh-CN" sz="2400" dirty="0" smtClean="0">
                <a:latin typeface="+mj-ea"/>
                <a:ea typeface="+mj-ea"/>
              </a:rPr>
              <a:t>8. </a:t>
            </a:r>
            <a:r>
              <a:rPr lang="zh-CN" altLang="en-US" sz="2400" dirty="0" smtClean="0">
                <a:latin typeface="+mj-ea"/>
                <a:ea typeface="+mj-ea"/>
              </a:rPr>
              <a:t>古典主义时期的器乐作品多是纯音乐性质的，注重表达音乐自身的魅力，强调音乐本体给人们带来的各种感受、感觉和情绪变化，不直接表现音乐以外的世界，把解释音乐的权利交给听众。</a:t>
            </a:r>
            <a:endParaRPr lang="zh-CN" altLang="en-US" sz="2400" dirty="0" smtClean="0">
              <a:latin typeface="+mj-ea"/>
              <a:ea typeface="+mj-ea"/>
            </a:endParaRPr>
          </a:p>
        </p:txBody>
      </p:sp>
      <p:sp>
        <p:nvSpPr>
          <p:cNvPr id="7" name="矩形 6"/>
          <p:cNvSpPr/>
          <p:nvPr/>
        </p:nvSpPr>
        <p:spPr>
          <a:xfrm>
            <a:off x="884759" y="1096045"/>
            <a:ext cx="3877985" cy="583108"/>
          </a:xfrm>
          <a:prstGeom prst="rect">
            <a:avLst/>
          </a:prstGeom>
          <a:solidFill>
            <a:srgbClr val="FFFF00"/>
          </a:solidFill>
        </p:spPr>
        <p:txBody>
          <a:bodyPr wrap="none">
            <a:spAutoFit/>
          </a:bodyPr>
          <a:lstStyle/>
          <a:p>
            <a:pPr algn="just">
              <a:lnSpc>
                <a:spcPct val="150000"/>
              </a:lnSpc>
            </a:pPr>
            <a:r>
              <a:rPr lang="zh-CN" altLang="en-US" sz="2400" dirty="0" smtClean="0"/>
              <a:t>古典主义时期音乐风格特征</a:t>
            </a:r>
            <a:endParaRPr lang="zh-CN" altLang="en-US" sz="2400" dirty="0"/>
          </a:p>
        </p:txBody>
      </p:sp>
      <p:sp>
        <p:nvSpPr>
          <p:cNvPr id="8" name="矩形 7"/>
          <p:cNvSpPr/>
          <p:nvPr/>
        </p:nvSpPr>
        <p:spPr>
          <a:xfrm>
            <a:off x="884759" y="1888133"/>
            <a:ext cx="9649072" cy="461665"/>
          </a:xfrm>
          <a:prstGeom prst="rect">
            <a:avLst/>
          </a:prstGeom>
          <a:solidFill>
            <a:srgbClr val="FFC000"/>
          </a:solidFill>
        </p:spPr>
        <p:txBody>
          <a:bodyPr wrap="square">
            <a:spAutoFit/>
          </a:bodyPr>
          <a:lstStyle/>
          <a:p>
            <a:r>
              <a:rPr lang="en-US" altLang="zh-CN" sz="2400" dirty="0" smtClean="0">
                <a:latin typeface="+mj-ea"/>
                <a:ea typeface="+mj-ea"/>
              </a:rPr>
              <a:t>5. </a:t>
            </a:r>
            <a:r>
              <a:rPr lang="zh-CN" altLang="en-US" sz="2400" dirty="0" smtClean="0">
                <a:latin typeface="+mj-ea"/>
                <a:ea typeface="+mj-ea"/>
              </a:rPr>
              <a:t>巴洛克时期盛行的“通奏低音”逐渐被明确的乐器记谱所替代。</a:t>
            </a:r>
            <a:endParaRPr lang="zh-CN" altLang="en-US" sz="2400" dirty="0" smtClean="0">
              <a:latin typeface="+mj-ea"/>
              <a:ea typeface="+mj-ea"/>
            </a:endParaRPr>
          </a:p>
        </p:txBody>
      </p:sp>
      <p:sp>
        <p:nvSpPr>
          <p:cNvPr id="9" name="矩形 8"/>
          <p:cNvSpPr/>
          <p:nvPr/>
        </p:nvSpPr>
        <p:spPr>
          <a:xfrm>
            <a:off x="884759" y="2608213"/>
            <a:ext cx="10873208" cy="1113766"/>
          </a:xfrm>
          <a:prstGeom prst="rect">
            <a:avLst/>
          </a:prstGeom>
          <a:solidFill>
            <a:srgbClr val="66CCFF"/>
          </a:solidFill>
        </p:spPr>
        <p:txBody>
          <a:bodyPr wrap="square">
            <a:spAutoFit/>
          </a:bodyPr>
          <a:lstStyle/>
          <a:p>
            <a:pPr algn="just">
              <a:lnSpc>
                <a:spcPct val="150000"/>
              </a:lnSpc>
            </a:pPr>
            <a:r>
              <a:rPr lang="en-US" altLang="zh-CN" sz="2400" dirty="0" smtClean="0">
                <a:latin typeface="+mj-ea"/>
                <a:ea typeface="+mj-ea"/>
              </a:rPr>
              <a:t>6. </a:t>
            </a:r>
            <a:r>
              <a:rPr lang="zh-CN" altLang="en-US" sz="2400" dirty="0" smtClean="0">
                <a:latin typeface="+mj-ea"/>
                <a:ea typeface="+mj-ea"/>
              </a:rPr>
              <a:t>奏鸣曲、协奏曲、交响曲和四重奏等体裁广泛应用，常用的曲式除了二部曲式、三部曲式及变奏曲式外，奏鸣曲的发展更为充分。</a:t>
            </a:r>
            <a:endParaRPr lang="zh-CN" altLang="en-US" sz="2400" dirty="0" smtClean="0">
              <a:latin typeface="+mj-ea"/>
              <a:ea typeface="+mj-ea"/>
            </a:endParaRPr>
          </a:p>
        </p:txBody>
      </p:sp>
      <p:sp>
        <p:nvSpPr>
          <p:cNvPr id="10" name="矩形 9"/>
          <p:cNvSpPr/>
          <p:nvPr/>
        </p:nvSpPr>
        <p:spPr>
          <a:xfrm>
            <a:off x="884759" y="4048373"/>
            <a:ext cx="7109639" cy="461665"/>
          </a:xfrm>
          <a:prstGeom prst="rect">
            <a:avLst/>
          </a:prstGeom>
          <a:solidFill>
            <a:schemeClr val="accent1">
              <a:lumMod val="40000"/>
              <a:lumOff val="60000"/>
            </a:schemeClr>
          </a:solidFill>
        </p:spPr>
        <p:txBody>
          <a:bodyPr wrap="none">
            <a:spAutoFit/>
          </a:bodyPr>
          <a:lstStyle/>
          <a:p>
            <a:r>
              <a:rPr lang="en-US" altLang="zh-CN" sz="2400" dirty="0" smtClean="0">
                <a:latin typeface="+mj-ea"/>
                <a:ea typeface="+mj-ea"/>
              </a:rPr>
              <a:t>7. </a:t>
            </a:r>
            <a:r>
              <a:rPr lang="zh-CN" altLang="en-US" sz="2400" dirty="0" smtClean="0">
                <a:latin typeface="+mj-ea"/>
                <a:ea typeface="+mj-ea"/>
              </a:rPr>
              <a:t>在音乐内容的表现上，崇尚对自然景物的描写。</a:t>
            </a:r>
            <a:endParaRPr lang="zh-CN" altLang="en-US" sz="2400" dirty="0" smtClean="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文本框 2"/>
          <p:cNvSpPr txBox="1">
            <a:spLocks noChangeArrowheads="1"/>
          </p:cNvSpPr>
          <p:nvPr>
            <p:custDataLst>
              <p:tags r:id="rId1"/>
            </p:custDataLst>
          </p:nvPr>
        </p:nvSpPr>
        <p:spPr bwMode="auto">
          <a:xfrm>
            <a:off x="5231870" y="2046997"/>
            <a:ext cx="1696079" cy="1569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0200" b="1" dirty="0" smtClean="0">
                <a:solidFill>
                  <a:schemeClr val="accent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5</a:t>
            </a:r>
            <a:endParaRPr lang="en-US" altLang="zh-CN" sz="10200" b="1" dirty="0" smtClean="0">
              <a:solidFill>
                <a:schemeClr val="accent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2052" name="文本框 11"/>
          <p:cNvSpPr txBox="1">
            <a:spLocks noChangeArrowheads="1"/>
          </p:cNvSpPr>
          <p:nvPr>
            <p:custDataLst>
              <p:tags r:id="rId2"/>
            </p:custDataLst>
          </p:nvPr>
        </p:nvSpPr>
        <p:spPr bwMode="auto">
          <a:xfrm>
            <a:off x="2066997" y="3868637"/>
            <a:ext cx="3466525" cy="430530"/>
          </a:xfrm>
          <a:prstGeom prst="rect">
            <a:avLst/>
          </a:prstGeom>
          <a:noFill/>
          <a:ln>
            <a:noFill/>
          </a:ln>
        </p:spPr>
        <p:txBody>
          <a:bodyPr wrap="squar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800"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章节 </a:t>
            </a:r>
            <a:r>
              <a:rPr lang="en-US" altLang="zh-CN" sz="2800"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PART</a:t>
            </a:r>
            <a:endParaRPr lang="zh-CN" altLang="en-US" sz="2800"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8" name="矩形 7"/>
          <p:cNvSpPr/>
          <p:nvPr/>
        </p:nvSpPr>
        <p:spPr>
          <a:xfrm>
            <a:off x="3894078" y="3616464"/>
            <a:ext cx="5688632" cy="738505"/>
          </a:xfrm>
          <a:prstGeom prst="rect">
            <a:avLst/>
          </a:prstGeom>
        </p:spPr>
        <p:txBody>
          <a:bodyPr wrap="square" lIns="0" tIns="0" rIns="0" bIns="0">
            <a:spAutoFit/>
          </a:bodyPr>
          <a:lstStyle/>
          <a:p>
            <a:r>
              <a:rPr lang="zh-CN" altLang="en-US" sz="4800" dirty="0" smtClean="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浪漫主义时期的音乐</a:t>
            </a:r>
            <a:endParaRPr lang="zh-CN" altLang="en-US" sz="48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500"/>
                                        <p:tgtEl>
                                          <p:spTgt spid="205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2052"/>
                                        </p:tgtEl>
                                        <p:attrNameLst>
                                          <p:attrName>style.visibility</p:attrName>
                                        </p:attrNameLst>
                                      </p:cBhvr>
                                      <p:to>
                                        <p:strVal val="visible"/>
                                      </p:to>
                                    </p:set>
                                    <p:anim calcmode="lin" valueType="num">
                                      <p:cBhvr additive="base">
                                        <p:cTn id="12" dur="500" fill="hold"/>
                                        <p:tgtEl>
                                          <p:spTgt spid="2052"/>
                                        </p:tgtEl>
                                        <p:attrNameLst>
                                          <p:attrName>ppt_x</p:attrName>
                                        </p:attrNameLst>
                                      </p:cBhvr>
                                      <p:tavLst>
                                        <p:tav tm="0">
                                          <p:val>
                                            <p:strVal val="0-#ppt_w/2"/>
                                          </p:val>
                                        </p:tav>
                                        <p:tav tm="100000">
                                          <p:val>
                                            <p:strVal val="#ppt_x"/>
                                          </p:val>
                                        </p:tav>
                                      </p:tavLst>
                                    </p:anim>
                                    <p:anim calcmode="lin" valueType="num">
                                      <p:cBhvr additive="base">
                                        <p:cTn id="13" dur="500" fill="hold"/>
                                        <p:tgtEl>
                                          <p:spTgt spid="2052"/>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3" presetClass="entr" presetSubtype="32"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ppt_w</p:attrName>
                                        </p:attrNameLst>
                                      </p:cBhvr>
                                      <p:tavLst>
                                        <p:tav tm="0">
                                          <p:val>
                                            <p:strVal val="4*#ppt_w"/>
                                          </p:val>
                                        </p:tav>
                                        <p:tav tm="100000">
                                          <p:val>
                                            <p:strVal val="#ppt_w"/>
                                          </p:val>
                                        </p:tav>
                                      </p:tavLst>
                                    </p:anim>
                                    <p:anim calcmode="lin" valueType="num">
                                      <p:cBhvr>
                                        <p:cTn id="19" dur="500" fill="hold"/>
                                        <p:tgtEl>
                                          <p:spTgt spid="8"/>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P spid="2052" grpId="0"/>
      <p:bldP spid="8"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2756967" y="375965"/>
            <a:ext cx="698477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五、浪漫主义时期的音乐</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172662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10172223" y="591989"/>
              <a:ext cx="194264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爆炸形 1 5"/>
          <p:cNvSpPr/>
          <p:nvPr/>
        </p:nvSpPr>
        <p:spPr>
          <a:xfrm>
            <a:off x="1172791" y="1312069"/>
            <a:ext cx="2232248" cy="1728192"/>
          </a:xfrm>
          <a:prstGeom prst="irregularSeal1">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rot="20711081">
            <a:off x="1568323" y="1845445"/>
            <a:ext cx="1415772" cy="461665"/>
          </a:xfrm>
          <a:prstGeom prst="rect">
            <a:avLst/>
          </a:prstGeom>
        </p:spPr>
        <p:txBody>
          <a:bodyPr wrap="none">
            <a:spAutoFit/>
          </a:bodyPr>
          <a:lstStyle/>
          <a:p>
            <a:pPr algn="just"/>
            <a:r>
              <a:rPr lang="zh-CN" altLang="en-US" sz="2400" dirty="0" smtClean="0"/>
              <a:t>浪漫主义</a:t>
            </a:r>
            <a:endParaRPr lang="zh-CN" altLang="en-US" sz="2400" dirty="0"/>
          </a:p>
        </p:txBody>
      </p:sp>
      <p:sp>
        <p:nvSpPr>
          <p:cNvPr id="8" name="矩形 7"/>
          <p:cNvSpPr/>
          <p:nvPr/>
        </p:nvSpPr>
        <p:spPr>
          <a:xfrm>
            <a:off x="2828975" y="2032149"/>
            <a:ext cx="8352928" cy="2862322"/>
          </a:xfrm>
          <a:prstGeom prst="rect">
            <a:avLst/>
          </a:prstGeom>
        </p:spPr>
        <p:txBody>
          <a:bodyPr wrap="square">
            <a:spAutoFit/>
          </a:bodyPr>
          <a:lstStyle/>
          <a:p>
            <a:pPr algn="just">
              <a:lnSpc>
                <a:spcPct val="150000"/>
              </a:lnSpc>
            </a:pPr>
            <a:r>
              <a:rPr lang="zh-CN" altLang="en-US" sz="2400" dirty="0" smtClean="0">
                <a:latin typeface="+mj-ea"/>
                <a:ea typeface="+mj-ea"/>
              </a:rPr>
              <a:t>    原来是指用罗曼语（</a:t>
            </a:r>
            <a:r>
              <a:rPr lang="en-US" altLang="zh-CN" sz="2400" dirty="0" smtClean="0">
                <a:latin typeface="+mj-ea"/>
                <a:ea typeface="+mj-ea"/>
              </a:rPr>
              <a:t>Roman</a:t>
            </a:r>
            <a:r>
              <a:rPr lang="zh-CN" altLang="en-US" sz="2400" dirty="0" smtClean="0">
                <a:latin typeface="+mj-ea"/>
                <a:ea typeface="+mj-ea"/>
              </a:rPr>
              <a:t>）书写的故事，进而专指长篇小说或骑士故事，后来也包括传奇小说等。浪漫主义在艺术上的兴起，首先出现于</a:t>
            </a:r>
            <a:r>
              <a:rPr lang="en-US" altLang="zh-CN" sz="2400" dirty="0" smtClean="0">
                <a:latin typeface="+mj-ea"/>
                <a:ea typeface="+mj-ea"/>
              </a:rPr>
              <a:t>18</a:t>
            </a:r>
            <a:r>
              <a:rPr lang="zh-CN" altLang="en-US" sz="2400" dirty="0" smtClean="0">
                <a:latin typeface="+mj-ea"/>
                <a:ea typeface="+mj-ea"/>
              </a:rPr>
              <a:t>世</a:t>
            </a:r>
            <a:r>
              <a:rPr lang="zh-CN" altLang="en-US" sz="2400" dirty="0" smtClean="0">
                <a:latin typeface="+mj-ea"/>
                <a:ea typeface="+mj-ea"/>
              </a:rPr>
              <a:t>纪的文学中，最初浪漫主义是指这些作品的取材、构思和风格上的冒险性。直到</a:t>
            </a:r>
            <a:r>
              <a:rPr lang="en-US" altLang="zh-CN" sz="2400" dirty="0" smtClean="0">
                <a:latin typeface="+mj-ea"/>
                <a:ea typeface="+mj-ea"/>
              </a:rPr>
              <a:t>19</a:t>
            </a:r>
            <a:r>
              <a:rPr lang="zh-CN" altLang="en-US" sz="2400" dirty="0" smtClean="0">
                <a:latin typeface="+mj-ea"/>
                <a:ea typeface="+mj-ea"/>
              </a:rPr>
              <a:t>世</a:t>
            </a:r>
            <a:r>
              <a:rPr lang="zh-CN" altLang="en-US" sz="2400" dirty="0" smtClean="0">
                <a:latin typeface="+mj-ea"/>
                <a:ea typeface="+mj-ea"/>
              </a:rPr>
              <a:t>纪前后，浪漫主义作为主导潮流而引导着大多数作曲家的创作。</a:t>
            </a:r>
            <a:endParaRPr lang="zh-CN" altLang="en-US" sz="2400" dirty="0">
              <a:latin typeface="+mj-ea"/>
              <a:ea typeface="+mj-ea"/>
            </a:endParaRPr>
          </a:p>
        </p:txBody>
      </p:sp>
      <p:pic>
        <p:nvPicPr>
          <p:cNvPr id="9" name="图片 8" descr="玫瑰花.jpg"/>
          <p:cNvPicPr>
            <a:picLocks noChangeAspect="1"/>
          </p:cNvPicPr>
          <p:nvPr/>
        </p:nvPicPr>
        <p:blipFill>
          <a:blip r:embed="rId1" cstate="print"/>
          <a:stretch>
            <a:fillRect/>
          </a:stretch>
        </p:blipFill>
        <p:spPr>
          <a:xfrm>
            <a:off x="9525719" y="4984477"/>
            <a:ext cx="1960140" cy="196014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2756967" y="447720"/>
            <a:ext cx="698477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五、浪漫主义时期的音乐</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663744"/>
            <a:ext cx="11086097" cy="0"/>
            <a:chOff x="1028775" y="591989"/>
            <a:chExt cx="11086097" cy="0"/>
          </a:xfrm>
        </p:grpSpPr>
        <p:cxnSp>
          <p:nvCxnSpPr>
            <p:cNvPr id="19" name="直接连接符 18"/>
            <p:cNvCxnSpPr/>
            <p:nvPr/>
          </p:nvCxnSpPr>
          <p:spPr>
            <a:xfrm>
              <a:off x="1028775" y="591989"/>
              <a:ext cx="172662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10172223" y="591989"/>
              <a:ext cx="194264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1532831" y="1672109"/>
            <a:ext cx="3121367" cy="923330"/>
          </a:xfrm>
          <a:prstGeom prst="rect">
            <a:avLst/>
          </a:prstGeom>
          <a:noFill/>
        </p:spPr>
        <p:txBody>
          <a:bodyPr wrap="none" lIns="91440" tIns="45720" rIns="91440" bIns="45720">
            <a:spAutoFit/>
          </a:bodyPr>
          <a:lstStyle/>
          <a:p>
            <a:pPr algn="ctr"/>
            <a:r>
              <a:rPr lang="zh-CN" altLang="en-US" sz="54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古典主义</a:t>
            </a:r>
            <a:endParaRPr lang="zh-CN" altLang="en-US" sz="54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
        <p:nvSpPr>
          <p:cNvPr id="10" name="矩形 9"/>
          <p:cNvSpPr/>
          <p:nvPr/>
        </p:nvSpPr>
        <p:spPr>
          <a:xfrm>
            <a:off x="7797527" y="1672109"/>
            <a:ext cx="3121367" cy="923330"/>
          </a:xfrm>
          <a:prstGeom prst="rect">
            <a:avLst/>
          </a:prstGeom>
          <a:noFill/>
        </p:spPr>
        <p:txBody>
          <a:bodyPr wrap="none" lIns="91440" tIns="45720" rIns="91440" bIns="45720">
            <a:spAutoFit/>
          </a:bodyPr>
          <a:lstStyle/>
          <a:p>
            <a:pPr algn="ctr"/>
            <a:r>
              <a:rPr lang="zh-CN" altLang="en-US" sz="5400" b="1" cap="none" spc="300" dirty="0" smtClean="0">
                <a:ln w="11430" cmpd="sng">
                  <a:solidFill>
                    <a:schemeClr val="accent1">
                      <a:tint val="10000"/>
                    </a:schemeClr>
                  </a:solidFill>
                  <a:prstDash val="solid"/>
                  <a:miter lim="800000"/>
                </a:ln>
                <a:solidFill>
                  <a:srgbClr val="FFC000"/>
                </a:solidFill>
                <a:effectLst>
                  <a:glow rad="45500">
                    <a:schemeClr val="accent1">
                      <a:satMod val="220000"/>
                      <a:alpha val="35000"/>
                    </a:schemeClr>
                  </a:glow>
                </a:effectLst>
              </a:rPr>
              <a:t>浪漫主义</a:t>
            </a:r>
            <a:endParaRPr lang="zh-CN" altLang="en-US" sz="5400" b="1" cap="none" spc="300" dirty="0">
              <a:ln w="11430" cmpd="sng">
                <a:solidFill>
                  <a:schemeClr val="accent1">
                    <a:tint val="10000"/>
                  </a:schemeClr>
                </a:solidFill>
                <a:prstDash val="solid"/>
                <a:miter lim="800000"/>
              </a:ln>
              <a:solidFill>
                <a:srgbClr val="FFC000"/>
              </a:solidFill>
              <a:effectLst>
                <a:glow rad="45500">
                  <a:schemeClr val="accent1">
                    <a:satMod val="220000"/>
                    <a:alpha val="35000"/>
                  </a:schemeClr>
                </a:glow>
              </a:effectLst>
            </a:endParaRPr>
          </a:p>
        </p:txBody>
      </p:sp>
      <p:sp>
        <p:nvSpPr>
          <p:cNvPr id="11" name="TextBox 10"/>
          <p:cNvSpPr txBox="1"/>
          <p:nvPr/>
        </p:nvSpPr>
        <p:spPr>
          <a:xfrm>
            <a:off x="5493271" y="1600101"/>
            <a:ext cx="1440160" cy="1107996"/>
          </a:xfrm>
          <a:prstGeom prst="rect">
            <a:avLst/>
          </a:prstGeom>
          <a:noFill/>
        </p:spPr>
        <p:txBody>
          <a:bodyPr wrap="square" rtlCol="0">
            <a:spAutoFit/>
          </a:bodyPr>
          <a:lstStyle/>
          <a:p>
            <a:r>
              <a:rPr lang="en-US" altLang="zh-CN" sz="6600" dirty="0" smtClean="0">
                <a:solidFill>
                  <a:srgbClr val="FF0000"/>
                </a:solidFill>
                <a:latin typeface="方正粗黑宋简体" panose="02000000000000000000" pitchFamily="2" charset="-122"/>
                <a:ea typeface="方正粗黑宋简体" panose="02000000000000000000" pitchFamily="2" charset="-122"/>
              </a:rPr>
              <a:t>VS</a:t>
            </a:r>
            <a:endParaRPr lang="zh-CN" altLang="en-US" sz="6600" dirty="0">
              <a:solidFill>
                <a:srgbClr val="FF0000"/>
              </a:solidFill>
              <a:latin typeface="方正粗黑宋简体" panose="02000000000000000000" pitchFamily="2" charset="-122"/>
              <a:ea typeface="方正粗黑宋简体" panose="02000000000000000000" pitchFamily="2" charset="-122"/>
            </a:endParaRPr>
          </a:p>
        </p:txBody>
      </p:sp>
      <p:cxnSp>
        <p:nvCxnSpPr>
          <p:cNvPr id="13" name="直接连接符 12"/>
          <p:cNvCxnSpPr/>
          <p:nvPr/>
        </p:nvCxnSpPr>
        <p:spPr>
          <a:xfrm>
            <a:off x="6069335" y="2752229"/>
            <a:ext cx="72008" cy="3672408"/>
          </a:xfrm>
          <a:prstGeom prst="line">
            <a:avLst/>
          </a:prstGeom>
          <a:ln w="12700">
            <a:solidFill>
              <a:srgbClr val="66CCFF"/>
            </a:solidFill>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884759" y="2824237"/>
            <a:ext cx="4608512" cy="706755"/>
          </a:xfrm>
          <a:prstGeom prst="rect">
            <a:avLst/>
          </a:prstGeom>
        </p:spPr>
        <p:txBody>
          <a:bodyPr wrap="square">
            <a:spAutoFit/>
          </a:bodyPr>
          <a:lstStyle/>
          <a:p>
            <a:pPr algn="just"/>
            <a:r>
              <a:rPr lang="zh-CN" altLang="en-US" sz="2000" dirty="0" smtClean="0">
                <a:latin typeface="楷体" panose="02010609060101010101" pitchFamily="49" charset="-122"/>
                <a:ea typeface="楷体" panose="02010609060101010101" pitchFamily="49" charset="-122"/>
              </a:rPr>
              <a:t>古典主义的音乐是线条式的而且是鲜明的，追求条理、平静和宁静。</a:t>
            </a:r>
            <a:endParaRPr lang="zh-CN" altLang="en-US" sz="2000" dirty="0">
              <a:latin typeface="楷体" panose="02010609060101010101" pitchFamily="49" charset="-122"/>
              <a:ea typeface="楷体" panose="02010609060101010101" pitchFamily="49" charset="-122"/>
            </a:endParaRPr>
          </a:p>
        </p:txBody>
      </p:sp>
      <p:sp>
        <p:nvSpPr>
          <p:cNvPr id="15" name="矩形 14"/>
          <p:cNvSpPr/>
          <p:nvPr/>
        </p:nvSpPr>
        <p:spPr>
          <a:xfrm>
            <a:off x="6717407" y="2752229"/>
            <a:ext cx="5256584" cy="707886"/>
          </a:xfrm>
          <a:prstGeom prst="rect">
            <a:avLst/>
          </a:prstGeom>
        </p:spPr>
        <p:txBody>
          <a:bodyPr wrap="square">
            <a:spAutoFit/>
          </a:bodyPr>
          <a:lstStyle/>
          <a:p>
            <a:pPr algn="just"/>
            <a:r>
              <a:rPr lang="zh-CN" altLang="en-US" sz="2000" dirty="0" smtClean="0">
                <a:latin typeface="楷体" panose="02010609060101010101" pitchFamily="49" charset="-122"/>
                <a:ea typeface="楷体" panose="02010609060101010101" pitchFamily="49" charset="-122"/>
              </a:rPr>
              <a:t>浪漫主义的音乐富于色彩和感情，含有空想的因素，要标新立异，渴求如醉如痴的狂喜。</a:t>
            </a:r>
            <a:endParaRPr lang="zh-CN" altLang="en-US" sz="2000" dirty="0" smtClean="0">
              <a:latin typeface="楷体" panose="02010609060101010101" pitchFamily="49" charset="-122"/>
              <a:ea typeface="楷体" panose="02010609060101010101" pitchFamily="49" charset="-122"/>
            </a:endParaRPr>
          </a:p>
        </p:txBody>
      </p:sp>
      <p:sp>
        <p:nvSpPr>
          <p:cNvPr id="17" name="矩形 16"/>
          <p:cNvSpPr/>
          <p:nvPr/>
        </p:nvSpPr>
        <p:spPr>
          <a:xfrm>
            <a:off x="884759" y="3976365"/>
            <a:ext cx="4608512" cy="706755"/>
          </a:xfrm>
          <a:prstGeom prst="rect">
            <a:avLst/>
          </a:prstGeom>
        </p:spPr>
        <p:txBody>
          <a:bodyPr wrap="square">
            <a:spAutoFit/>
          </a:bodyPr>
          <a:lstStyle/>
          <a:p>
            <a:pPr algn="just"/>
            <a:r>
              <a:rPr lang="zh-CN" altLang="en-US" sz="2000" dirty="0" smtClean="0">
                <a:latin typeface="楷体" panose="02010609060101010101" pitchFamily="49" charset="-122"/>
                <a:ea typeface="楷体" panose="02010609060101010101" pitchFamily="49" charset="-122"/>
              </a:rPr>
              <a:t>古典派艺术家力图客观、理智地看待生活和艺术。</a:t>
            </a:r>
            <a:endParaRPr lang="zh-CN" altLang="en-US" sz="2000" dirty="0" smtClean="0">
              <a:latin typeface="楷体" panose="02010609060101010101" pitchFamily="49" charset="-122"/>
              <a:ea typeface="楷体" panose="02010609060101010101" pitchFamily="49" charset="-122"/>
            </a:endParaRPr>
          </a:p>
        </p:txBody>
      </p:sp>
      <p:sp>
        <p:nvSpPr>
          <p:cNvPr id="18" name="矩形 17"/>
          <p:cNvSpPr/>
          <p:nvPr/>
        </p:nvSpPr>
        <p:spPr>
          <a:xfrm>
            <a:off x="6789415" y="3904357"/>
            <a:ext cx="5256584" cy="707886"/>
          </a:xfrm>
          <a:prstGeom prst="rect">
            <a:avLst/>
          </a:prstGeom>
        </p:spPr>
        <p:txBody>
          <a:bodyPr wrap="square">
            <a:spAutoFit/>
          </a:bodyPr>
          <a:lstStyle/>
          <a:p>
            <a:pPr algn="just"/>
            <a:r>
              <a:rPr lang="zh-CN" altLang="en-US" sz="2000" dirty="0" smtClean="0">
                <a:latin typeface="楷体" panose="02010609060101010101" pitchFamily="49" charset="-122"/>
                <a:ea typeface="楷体" panose="02010609060101010101" pitchFamily="49" charset="-122"/>
              </a:rPr>
              <a:t>浪漫主义艺术家则有强烈的主观色彩，喜欢从个人情感的角度出发去观察世界。</a:t>
            </a:r>
            <a:endParaRPr lang="zh-CN" altLang="en-US" sz="2000" dirty="0" smtClean="0">
              <a:latin typeface="楷体" panose="02010609060101010101" pitchFamily="49" charset="-122"/>
              <a:ea typeface="楷体" panose="02010609060101010101" pitchFamily="49" charset="-122"/>
            </a:endParaRPr>
          </a:p>
        </p:txBody>
      </p:sp>
      <p:sp>
        <p:nvSpPr>
          <p:cNvPr id="21" name="矩形 20"/>
          <p:cNvSpPr/>
          <p:nvPr/>
        </p:nvSpPr>
        <p:spPr>
          <a:xfrm>
            <a:off x="884759" y="5200501"/>
            <a:ext cx="4824536" cy="706755"/>
          </a:xfrm>
          <a:prstGeom prst="rect">
            <a:avLst/>
          </a:prstGeom>
        </p:spPr>
        <p:txBody>
          <a:bodyPr wrap="square">
            <a:spAutoFit/>
          </a:bodyPr>
          <a:lstStyle/>
          <a:p>
            <a:pPr algn="just"/>
            <a:r>
              <a:rPr lang="zh-CN" altLang="en-US" sz="2000" dirty="0" smtClean="0">
                <a:latin typeface="楷体" panose="02010609060101010101" pitchFamily="49" charset="-122"/>
                <a:ea typeface="楷体" panose="02010609060101010101" pitchFamily="49" charset="-122"/>
              </a:rPr>
              <a:t>古典主义音乐注重乐思发展的逻辑性、形式结构的严谨、整体比例的和谐和完美。</a:t>
            </a:r>
            <a:endParaRPr lang="zh-CN" altLang="en-US" sz="2000" dirty="0" smtClean="0">
              <a:latin typeface="楷体" panose="02010609060101010101" pitchFamily="49" charset="-122"/>
              <a:ea typeface="楷体" panose="02010609060101010101" pitchFamily="49" charset="-122"/>
            </a:endParaRPr>
          </a:p>
        </p:txBody>
      </p:sp>
      <p:sp>
        <p:nvSpPr>
          <p:cNvPr id="22" name="矩形 21"/>
          <p:cNvSpPr/>
          <p:nvPr/>
        </p:nvSpPr>
        <p:spPr>
          <a:xfrm>
            <a:off x="6789415" y="5128493"/>
            <a:ext cx="5400600" cy="1015663"/>
          </a:xfrm>
          <a:prstGeom prst="rect">
            <a:avLst/>
          </a:prstGeom>
        </p:spPr>
        <p:txBody>
          <a:bodyPr wrap="square">
            <a:spAutoFit/>
          </a:bodyPr>
          <a:lstStyle/>
          <a:p>
            <a:pPr algn="just"/>
            <a:r>
              <a:rPr lang="zh-CN" altLang="en-US" sz="2000" dirty="0" smtClean="0">
                <a:latin typeface="楷体" panose="02010609060101010101" pitchFamily="49" charset="-122"/>
                <a:ea typeface="楷体" panose="02010609060101010101" pitchFamily="49" charset="-122"/>
              </a:rPr>
              <a:t>浪漫主义的精神实质是强调“人”及其本性，突出“个人”的感觉中心、感情的焦点、幻想的主体。</a:t>
            </a:r>
            <a:endParaRPr lang="zh-CN" altLang="en-US" sz="2000" dirty="0" smtClean="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2756967" y="375965"/>
            <a:ext cx="698477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五、浪漫主义时期的音乐</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172662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10172223" y="591989"/>
              <a:ext cx="194264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7" name="十字箭头 6"/>
          <p:cNvSpPr/>
          <p:nvPr/>
        </p:nvSpPr>
        <p:spPr>
          <a:xfrm>
            <a:off x="2972991" y="2248679"/>
            <a:ext cx="6336704" cy="3528392"/>
          </a:xfrm>
          <a:prstGeom prst="quadArrow">
            <a:avLst/>
          </a:prstGeom>
          <a:solidFill>
            <a:srgbClr val="FFC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845199" y="3688839"/>
            <a:ext cx="2646878" cy="583108"/>
          </a:xfrm>
          <a:prstGeom prst="rect">
            <a:avLst/>
          </a:prstGeom>
        </p:spPr>
        <p:txBody>
          <a:bodyPr wrap="none">
            <a:spAutoFit/>
          </a:bodyPr>
          <a:lstStyle/>
          <a:p>
            <a:pPr algn="just">
              <a:lnSpc>
                <a:spcPct val="150000"/>
              </a:lnSpc>
            </a:pPr>
            <a:r>
              <a:rPr lang="zh-CN" altLang="en-US" sz="2400" dirty="0" smtClean="0"/>
              <a:t>浪漫主义时期分类</a:t>
            </a:r>
            <a:endParaRPr lang="zh-CN" altLang="en-US" sz="2400" dirty="0" smtClean="0"/>
          </a:p>
        </p:txBody>
      </p:sp>
      <p:sp>
        <p:nvSpPr>
          <p:cNvPr id="8" name="矩形 7"/>
          <p:cNvSpPr/>
          <p:nvPr/>
        </p:nvSpPr>
        <p:spPr>
          <a:xfrm>
            <a:off x="4053111" y="1240567"/>
            <a:ext cx="4176464" cy="1015663"/>
          </a:xfrm>
          <a:prstGeom prst="rect">
            <a:avLst/>
          </a:prstGeom>
        </p:spPr>
        <p:txBody>
          <a:bodyPr wrap="square">
            <a:spAutoFit/>
          </a:bodyPr>
          <a:lstStyle/>
          <a:p>
            <a:pPr algn="just">
              <a:lnSpc>
                <a:spcPct val="150000"/>
              </a:lnSpc>
            </a:pPr>
            <a:r>
              <a:rPr lang="zh-CN" altLang="en-US" sz="2000" dirty="0" smtClean="0">
                <a:latin typeface="+mj-ea"/>
                <a:ea typeface="+mj-ea"/>
              </a:rPr>
              <a:t>早期（</a:t>
            </a:r>
            <a:r>
              <a:rPr lang="en-US" altLang="zh-CN" sz="2000" dirty="0" smtClean="0">
                <a:latin typeface="+mj-ea"/>
                <a:ea typeface="+mj-ea"/>
              </a:rPr>
              <a:t>19</a:t>
            </a:r>
            <a:r>
              <a:rPr lang="zh-CN" altLang="en-US" sz="2000" dirty="0" smtClean="0">
                <a:latin typeface="+mj-ea"/>
                <a:ea typeface="+mj-ea"/>
              </a:rPr>
              <a:t>世纪前</a:t>
            </a:r>
            <a:r>
              <a:rPr lang="en-US" altLang="zh-CN" sz="2000" dirty="0" smtClean="0">
                <a:latin typeface="+mj-ea"/>
                <a:ea typeface="+mj-ea"/>
              </a:rPr>
              <a:t>20</a:t>
            </a:r>
            <a:r>
              <a:rPr lang="zh-CN" altLang="en-US" sz="2000" dirty="0" smtClean="0">
                <a:latin typeface="+mj-ea"/>
                <a:ea typeface="+mj-ea"/>
              </a:rPr>
              <a:t>年），代表作曲家有韦伯、罗西尼、舒伯特等。</a:t>
            </a:r>
            <a:endParaRPr lang="zh-CN" altLang="en-US" sz="2000" dirty="0">
              <a:latin typeface="+mj-ea"/>
              <a:ea typeface="+mj-ea"/>
            </a:endParaRPr>
          </a:p>
        </p:txBody>
      </p:sp>
      <p:sp>
        <p:nvSpPr>
          <p:cNvPr id="9" name="矩形 8"/>
          <p:cNvSpPr/>
          <p:nvPr/>
        </p:nvSpPr>
        <p:spPr>
          <a:xfrm>
            <a:off x="524719" y="2824743"/>
            <a:ext cx="2376264" cy="2400657"/>
          </a:xfrm>
          <a:prstGeom prst="rect">
            <a:avLst/>
          </a:prstGeom>
        </p:spPr>
        <p:txBody>
          <a:bodyPr wrap="square">
            <a:spAutoFit/>
          </a:bodyPr>
          <a:lstStyle/>
          <a:p>
            <a:pPr algn="just">
              <a:lnSpc>
                <a:spcPct val="150000"/>
              </a:lnSpc>
            </a:pPr>
            <a:r>
              <a:rPr lang="zh-CN" altLang="en-US" sz="2000" dirty="0" smtClean="0">
                <a:latin typeface="+mj-ea"/>
                <a:ea typeface="+mj-ea"/>
              </a:rPr>
              <a:t>中期（</a:t>
            </a:r>
            <a:r>
              <a:rPr lang="en-US" altLang="zh-CN" sz="2000" dirty="0" smtClean="0">
                <a:latin typeface="+mj-ea"/>
                <a:ea typeface="+mj-ea"/>
              </a:rPr>
              <a:t>19</a:t>
            </a:r>
            <a:r>
              <a:rPr lang="zh-CN" altLang="en-US" sz="2000" dirty="0" smtClean="0">
                <a:latin typeface="+mj-ea"/>
                <a:ea typeface="+mj-ea"/>
              </a:rPr>
              <a:t>世纪</a:t>
            </a:r>
            <a:r>
              <a:rPr lang="en-US" altLang="zh-CN" sz="2000" dirty="0" smtClean="0">
                <a:latin typeface="+mj-ea"/>
                <a:ea typeface="+mj-ea"/>
              </a:rPr>
              <a:t>30</a:t>
            </a:r>
            <a:r>
              <a:rPr lang="zh-CN" altLang="en-US" sz="2000" dirty="0" smtClean="0">
                <a:latin typeface="+mj-ea"/>
                <a:ea typeface="+mj-ea"/>
              </a:rPr>
              <a:t>至</a:t>
            </a:r>
            <a:r>
              <a:rPr lang="en-US" altLang="zh-CN" sz="2000" dirty="0" smtClean="0">
                <a:latin typeface="+mj-ea"/>
                <a:ea typeface="+mj-ea"/>
              </a:rPr>
              <a:t>40</a:t>
            </a:r>
            <a:r>
              <a:rPr lang="zh-CN" altLang="en-US" sz="2000" dirty="0" smtClean="0">
                <a:latin typeface="+mj-ea"/>
                <a:ea typeface="+mj-ea"/>
              </a:rPr>
              <a:t>年代），代表作曲家有柏辽兹、舒曼、肖邦、门德尔松等。</a:t>
            </a:r>
            <a:endParaRPr lang="zh-CN" altLang="en-US" sz="2000" dirty="0" smtClean="0">
              <a:latin typeface="+mj-ea"/>
              <a:ea typeface="+mj-ea"/>
            </a:endParaRPr>
          </a:p>
        </p:txBody>
      </p:sp>
      <p:sp>
        <p:nvSpPr>
          <p:cNvPr id="10" name="矩形 9"/>
          <p:cNvSpPr/>
          <p:nvPr/>
        </p:nvSpPr>
        <p:spPr>
          <a:xfrm>
            <a:off x="2612951" y="5777071"/>
            <a:ext cx="7704856" cy="1015663"/>
          </a:xfrm>
          <a:prstGeom prst="rect">
            <a:avLst/>
          </a:prstGeom>
        </p:spPr>
        <p:txBody>
          <a:bodyPr wrap="square">
            <a:spAutoFit/>
          </a:bodyPr>
          <a:lstStyle/>
          <a:p>
            <a:pPr algn="just">
              <a:lnSpc>
                <a:spcPct val="150000"/>
              </a:lnSpc>
            </a:pPr>
            <a:r>
              <a:rPr lang="zh-CN" altLang="en-US" sz="2000" dirty="0" smtClean="0">
                <a:latin typeface="+mj-ea"/>
                <a:ea typeface="+mj-ea"/>
              </a:rPr>
              <a:t>中后期（</a:t>
            </a:r>
            <a:r>
              <a:rPr lang="en-US" altLang="zh-CN" sz="2000" dirty="0" smtClean="0">
                <a:latin typeface="+mj-ea"/>
                <a:ea typeface="+mj-ea"/>
              </a:rPr>
              <a:t>19</a:t>
            </a:r>
            <a:r>
              <a:rPr lang="zh-CN" altLang="en-US" sz="2000" dirty="0" smtClean="0">
                <a:latin typeface="+mj-ea"/>
                <a:ea typeface="+mj-ea"/>
              </a:rPr>
              <a:t>世</a:t>
            </a:r>
            <a:r>
              <a:rPr lang="zh-CN" altLang="en-US" sz="2000" dirty="0" smtClean="0">
                <a:latin typeface="+mj-ea"/>
                <a:ea typeface="+mj-ea"/>
              </a:rPr>
              <a:t>纪</a:t>
            </a:r>
            <a:r>
              <a:rPr lang="en-US" altLang="zh-CN" sz="2000" dirty="0" smtClean="0">
                <a:latin typeface="+mj-ea"/>
                <a:ea typeface="+mj-ea"/>
              </a:rPr>
              <a:t>40</a:t>
            </a:r>
            <a:r>
              <a:rPr lang="zh-CN" altLang="en-US" sz="2000" dirty="0" smtClean="0">
                <a:latin typeface="+mj-ea"/>
                <a:ea typeface="+mj-ea"/>
              </a:rPr>
              <a:t>至</a:t>
            </a:r>
            <a:r>
              <a:rPr lang="en-US" altLang="zh-CN" sz="2000" dirty="0" smtClean="0">
                <a:latin typeface="+mj-ea"/>
                <a:ea typeface="+mj-ea"/>
              </a:rPr>
              <a:t>80</a:t>
            </a:r>
            <a:r>
              <a:rPr lang="zh-CN" altLang="en-US" sz="2000" dirty="0" smtClean="0">
                <a:latin typeface="+mj-ea"/>
                <a:ea typeface="+mj-ea"/>
              </a:rPr>
              <a:t>年代），代表作曲家有李斯特、理查德</a:t>
            </a:r>
            <a:r>
              <a:rPr lang="en-US" altLang="zh-CN" sz="2000" dirty="0" smtClean="0">
                <a:latin typeface="+mj-ea"/>
                <a:ea typeface="+mj-ea"/>
              </a:rPr>
              <a:t>• </a:t>
            </a:r>
            <a:r>
              <a:rPr lang="zh-CN" altLang="en-US" sz="2000" dirty="0" smtClean="0">
                <a:latin typeface="+mj-ea"/>
                <a:ea typeface="+mj-ea"/>
              </a:rPr>
              <a:t>瓦格纳、普契尼、圣</a:t>
            </a:r>
            <a:r>
              <a:rPr lang="en-US" altLang="zh-CN" sz="2000" dirty="0" smtClean="0">
                <a:latin typeface="+mj-ea"/>
                <a:ea typeface="+mj-ea"/>
              </a:rPr>
              <a:t>• </a:t>
            </a:r>
            <a:r>
              <a:rPr lang="zh-CN" altLang="en-US" sz="2000" dirty="0" smtClean="0">
                <a:latin typeface="+mj-ea"/>
                <a:ea typeface="+mj-ea"/>
              </a:rPr>
              <a:t>桑、罗西尼、威尔第、勃拉姆斯等。</a:t>
            </a:r>
            <a:endParaRPr lang="zh-CN" altLang="en-US" sz="2000" dirty="0" smtClean="0">
              <a:latin typeface="+mj-ea"/>
              <a:ea typeface="+mj-ea"/>
            </a:endParaRPr>
          </a:p>
        </p:txBody>
      </p:sp>
      <p:sp>
        <p:nvSpPr>
          <p:cNvPr id="11" name="矩形 10"/>
          <p:cNvSpPr/>
          <p:nvPr/>
        </p:nvSpPr>
        <p:spPr>
          <a:xfrm>
            <a:off x="9381703" y="2608719"/>
            <a:ext cx="3240360" cy="2862322"/>
          </a:xfrm>
          <a:prstGeom prst="rect">
            <a:avLst/>
          </a:prstGeom>
        </p:spPr>
        <p:txBody>
          <a:bodyPr wrap="square">
            <a:spAutoFit/>
          </a:bodyPr>
          <a:lstStyle/>
          <a:p>
            <a:pPr algn="just">
              <a:lnSpc>
                <a:spcPct val="150000"/>
              </a:lnSpc>
            </a:pPr>
            <a:r>
              <a:rPr lang="zh-CN" altLang="en-US" sz="2000" dirty="0" smtClean="0">
                <a:latin typeface="+mj-ea"/>
                <a:ea typeface="+mj-ea"/>
              </a:rPr>
              <a:t>晚期或浪漫主义之后（</a:t>
            </a:r>
            <a:r>
              <a:rPr lang="en-US" altLang="zh-CN" sz="2000" dirty="0" smtClean="0">
                <a:latin typeface="+mj-ea"/>
                <a:ea typeface="+mj-ea"/>
              </a:rPr>
              <a:t>19 </a:t>
            </a:r>
            <a:r>
              <a:rPr lang="zh-CN" altLang="en-US" sz="2000" dirty="0" smtClean="0">
                <a:latin typeface="+mj-ea"/>
                <a:ea typeface="+mj-ea"/>
              </a:rPr>
              <a:t>世纪</a:t>
            </a:r>
            <a:r>
              <a:rPr lang="en-US" altLang="zh-CN" sz="2000" dirty="0" smtClean="0">
                <a:latin typeface="+mj-ea"/>
                <a:ea typeface="+mj-ea"/>
              </a:rPr>
              <a:t>90</a:t>
            </a:r>
            <a:r>
              <a:rPr lang="zh-CN" altLang="en-US" sz="2000" dirty="0" smtClean="0">
                <a:latin typeface="+mj-ea"/>
                <a:ea typeface="+mj-ea"/>
              </a:rPr>
              <a:t>年代到</a:t>
            </a:r>
            <a:r>
              <a:rPr lang="en-US" altLang="zh-CN" sz="2000" dirty="0" smtClean="0">
                <a:latin typeface="+mj-ea"/>
                <a:ea typeface="+mj-ea"/>
              </a:rPr>
              <a:t>20</a:t>
            </a:r>
            <a:r>
              <a:rPr lang="zh-CN" altLang="en-US" sz="2000" dirty="0" smtClean="0">
                <a:latin typeface="+mj-ea"/>
                <a:ea typeface="+mj-ea"/>
              </a:rPr>
              <a:t>世纪初），代表作曲家有布鲁克纳、理查德</a:t>
            </a:r>
            <a:r>
              <a:rPr lang="en-US" altLang="zh-CN" sz="2000" dirty="0" smtClean="0">
                <a:latin typeface="+mj-ea"/>
                <a:ea typeface="+mj-ea"/>
              </a:rPr>
              <a:t>• </a:t>
            </a:r>
            <a:r>
              <a:rPr lang="zh-CN" altLang="en-US" sz="2000" dirty="0" smtClean="0">
                <a:latin typeface="+mj-ea"/>
                <a:ea typeface="+mj-ea"/>
              </a:rPr>
              <a:t>施特劳斯、马勒、德沃夏克、格里格、柴可夫斯基、穆索尔斯基等。</a:t>
            </a:r>
            <a:endParaRPr lang="zh-CN" altLang="en-US" sz="2000" dirty="0" smtClean="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2756967" y="375965"/>
            <a:ext cx="698477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五、浪漫主义时期的音乐</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172662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10172223" y="591989"/>
              <a:ext cx="194264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椭圆 5"/>
          <p:cNvSpPr/>
          <p:nvPr/>
        </p:nvSpPr>
        <p:spPr>
          <a:xfrm>
            <a:off x="1100783" y="1240061"/>
            <a:ext cx="1224136" cy="1008112"/>
          </a:xfrm>
          <a:prstGeom prst="ellipse">
            <a:avLst/>
          </a:prstGeom>
          <a:solidFill>
            <a:srgbClr val="FBB80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16807" y="1528093"/>
            <a:ext cx="800219" cy="461665"/>
          </a:xfrm>
          <a:prstGeom prst="rect">
            <a:avLst/>
          </a:prstGeom>
        </p:spPr>
        <p:txBody>
          <a:bodyPr wrap="none">
            <a:spAutoFit/>
          </a:bodyPr>
          <a:lstStyle/>
          <a:p>
            <a:pPr algn="just"/>
            <a:r>
              <a:rPr lang="zh-CN" altLang="en-US" sz="2400" dirty="0" smtClean="0"/>
              <a:t>早期</a:t>
            </a:r>
            <a:endParaRPr lang="zh-CN" altLang="en-US" sz="2400" dirty="0"/>
          </a:p>
        </p:txBody>
      </p:sp>
      <p:pic>
        <p:nvPicPr>
          <p:cNvPr id="8" name="图片 7" descr="舒伯特.jpg"/>
          <p:cNvPicPr>
            <a:picLocks noChangeAspect="1"/>
          </p:cNvPicPr>
          <p:nvPr/>
        </p:nvPicPr>
        <p:blipFill>
          <a:blip r:embed="rId1" cstate="print"/>
          <a:stretch>
            <a:fillRect/>
          </a:stretch>
        </p:blipFill>
        <p:spPr>
          <a:xfrm>
            <a:off x="2684959" y="2248173"/>
            <a:ext cx="2582869" cy="3243064"/>
          </a:xfrm>
          <a:prstGeom prst="rect">
            <a:avLst/>
          </a:prstGeom>
        </p:spPr>
      </p:pic>
      <p:sp>
        <p:nvSpPr>
          <p:cNvPr id="9" name="矩形 8"/>
          <p:cNvSpPr/>
          <p:nvPr/>
        </p:nvSpPr>
        <p:spPr>
          <a:xfrm>
            <a:off x="5420995" y="2247900"/>
            <a:ext cx="6551930" cy="2861310"/>
          </a:xfrm>
          <a:prstGeom prst="rect">
            <a:avLst/>
          </a:prstGeom>
        </p:spPr>
        <p:txBody>
          <a:bodyPr wrap="square">
            <a:spAutoFit/>
          </a:bodyPr>
          <a:lstStyle/>
          <a:p>
            <a:pPr algn="just">
              <a:lnSpc>
                <a:spcPct val="150000"/>
              </a:lnSpc>
            </a:pPr>
            <a:r>
              <a:rPr lang="zh-CN" altLang="en-US" sz="2400" dirty="0" smtClean="0">
                <a:latin typeface="+mn-ea"/>
                <a:ea typeface="+mn-ea"/>
              </a:rPr>
              <a:t>    奥地利的作曲家舒伯特不到</a:t>
            </a:r>
            <a:r>
              <a:rPr lang="en-US" altLang="zh-CN" sz="2400" dirty="0" smtClean="0">
                <a:latin typeface="+mn-ea"/>
                <a:ea typeface="+mn-ea"/>
              </a:rPr>
              <a:t>20</a:t>
            </a:r>
            <a:r>
              <a:rPr lang="zh-CN" altLang="en-US" sz="2400" dirty="0" smtClean="0">
                <a:latin typeface="+mn-ea"/>
                <a:ea typeface="+mn-ea"/>
              </a:rPr>
              <a:t>岁就开始了自己的音乐创作生涯，一生创作了</a:t>
            </a:r>
            <a:r>
              <a:rPr lang="en-US" altLang="zh-CN" sz="2400" dirty="0" smtClean="0">
                <a:latin typeface="+mn-ea"/>
                <a:ea typeface="+mn-ea"/>
              </a:rPr>
              <a:t>600</a:t>
            </a:r>
            <a:r>
              <a:rPr lang="zh-CN" altLang="en-US" sz="2400" dirty="0" smtClean="0">
                <a:latin typeface="+mn-ea"/>
                <a:ea typeface="+mn-ea"/>
              </a:rPr>
              <a:t>多首艺术歌曲，被称为“歌曲之王”。</a:t>
            </a:r>
            <a:r>
              <a:rPr lang="en-US" altLang="zh-CN" sz="2400" dirty="0" smtClean="0">
                <a:latin typeface="+mn-ea"/>
                <a:ea typeface="+mn-ea"/>
              </a:rPr>
              <a:t>《</a:t>
            </a:r>
            <a:r>
              <a:rPr lang="zh-CN" altLang="en-US" sz="2400" dirty="0" smtClean="0">
                <a:latin typeface="+mn-ea"/>
                <a:ea typeface="+mn-ea"/>
              </a:rPr>
              <a:t>小夜曲</a:t>
            </a:r>
            <a:r>
              <a:rPr lang="en-US" altLang="zh-CN" sz="2400" dirty="0" smtClean="0">
                <a:latin typeface="+mn-ea"/>
                <a:ea typeface="+mn-ea"/>
              </a:rPr>
              <a:t>》</a:t>
            </a:r>
            <a:r>
              <a:rPr lang="zh-CN" altLang="en-US" sz="2400" dirty="0" smtClean="0">
                <a:latin typeface="+mn-ea"/>
                <a:ea typeface="+mn-ea"/>
              </a:rPr>
              <a:t>是其代表作品之一。他的</a:t>
            </a:r>
            <a:r>
              <a:rPr lang="en-US" altLang="zh-CN" sz="2400" dirty="0" smtClean="0">
                <a:latin typeface="+mn-ea"/>
                <a:ea typeface="+mn-ea"/>
              </a:rPr>
              <a:t>《</a:t>
            </a:r>
            <a:r>
              <a:rPr lang="zh-CN" altLang="en-US" sz="2400" dirty="0" smtClean="0">
                <a:latin typeface="+mn-ea"/>
                <a:ea typeface="+mn-ea"/>
              </a:rPr>
              <a:t>野玫瑰</a:t>
            </a:r>
            <a:r>
              <a:rPr lang="en-US" altLang="zh-CN" sz="2400" dirty="0" smtClean="0">
                <a:latin typeface="+mn-ea"/>
                <a:ea typeface="+mn-ea"/>
              </a:rPr>
              <a:t>》《</a:t>
            </a:r>
            <a:r>
              <a:rPr lang="zh-CN" altLang="en-US" sz="2400" dirty="0" smtClean="0">
                <a:latin typeface="+mn-ea"/>
                <a:ea typeface="+mn-ea"/>
              </a:rPr>
              <a:t>鳟鱼</a:t>
            </a:r>
            <a:r>
              <a:rPr lang="en-US" altLang="zh-CN" sz="2400" dirty="0" smtClean="0">
                <a:latin typeface="+mn-ea"/>
                <a:ea typeface="+mn-ea"/>
              </a:rPr>
              <a:t>》《</a:t>
            </a:r>
            <a:r>
              <a:rPr lang="zh-CN" altLang="en-US" sz="2400" dirty="0" smtClean="0">
                <a:latin typeface="+mn-ea"/>
                <a:ea typeface="+mn-ea"/>
              </a:rPr>
              <a:t>菩提树</a:t>
            </a:r>
            <a:r>
              <a:rPr lang="en-US" altLang="zh-CN" sz="2400" dirty="0" smtClean="0">
                <a:latin typeface="+mn-ea"/>
                <a:ea typeface="+mn-ea"/>
              </a:rPr>
              <a:t>》</a:t>
            </a:r>
            <a:r>
              <a:rPr lang="zh-CN" altLang="en-US" sz="2400" dirty="0" smtClean="0">
                <a:latin typeface="+mn-ea"/>
                <a:ea typeface="+mn-ea"/>
              </a:rPr>
              <a:t>等歌曲，后来都成为广泛流传的民歌。</a:t>
            </a:r>
            <a:endParaRPr lang="zh-CN" altLang="en-US" sz="2400" dirty="0">
              <a:latin typeface="+mn-ea"/>
              <a:ea typeface="+mn-ea"/>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2756967" y="375965"/>
            <a:ext cx="698477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五、浪漫主义时期的音乐</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172662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10172223" y="591989"/>
              <a:ext cx="194264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椭圆 5"/>
          <p:cNvSpPr/>
          <p:nvPr/>
        </p:nvSpPr>
        <p:spPr>
          <a:xfrm>
            <a:off x="1100783" y="1240061"/>
            <a:ext cx="1224136" cy="1008112"/>
          </a:xfrm>
          <a:prstGeom prst="ellipse">
            <a:avLst/>
          </a:prstGeom>
          <a:solidFill>
            <a:srgbClr val="FBB80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16807" y="1528093"/>
            <a:ext cx="800219" cy="461665"/>
          </a:xfrm>
          <a:prstGeom prst="rect">
            <a:avLst/>
          </a:prstGeom>
        </p:spPr>
        <p:txBody>
          <a:bodyPr wrap="none">
            <a:spAutoFit/>
          </a:bodyPr>
          <a:lstStyle/>
          <a:p>
            <a:pPr algn="just"/>
            <a:r>
              <a:rPr lang="zh-CN" altLang="en-US" sz="2400" dirty="0" smtClean="0"/>
              <a:t>中期</a:t>
            </a:r>
            <a:endParaRPr lang="zh-CN" altLang="en-US" sz="2400" dirty="0"/>
          </a:p>
        </p:txBody>
      </p:sp>
      <p:pic>
        <p:nvPicPr>
          <p:cNvPr id="8" name="图片 7" descr="法国作曲家柏辽兹.jpg"/>
          <p:cNvPicPr>
            <a:picLocks noChangeAspect="1"/>
          </p:cNvPicPr>
          <p:nvPr/>
        </p:nvPicPr>
        <p:blipFill>
          <a:blip r:embed="rId1" cstate="print"/>
          <a:stretch>
            <a:fillRect/>
          </a:stretch>
        </p:blipFill>
        <p:spPr>
          <a:xfrm>
            <a:off x="2972991" y="1960141"/>
            <a:ext cx="3168352" cy="4261111"/>
          </a:xfrm>
          <a:prstGeom prst="rect">
            <a:avLst/>
          </a:prstGeom>
        </p:spPr>
      </p:pic>
      <p:sp>
        <p:nvSpPr>
          <p:cNvPr id="9" name="矩形 8"/>
          <p:cNvSpPr/>
          <p:nvPr/>
        </p:nvSpPr>
        <p:spPr>
          <a:xfrm>
            <a:off x="6285359" y="2104157"/>
            <a:ext cx="4536504" cy="3970318"/>
          </a:xfrm>
          <a:prstGeom prst="rect">
            <a:avLst/>
          </a:prstGeom>
        </p:spPr>
        <p:txBody>
          <a:bodyPr wrap="square">
            <a:spAutoFit/>
          </a:bodyPr>
          <a:lstStyle/>
          <a:p>
            <a:pPr algn="just">
              <a:lnSpc>
                <a:spcPct val="150000"/>
              </a:lnSpc>
            </a:pPr>
            <a:r>
              <a:rPr lang="zh-CN" altLang="en-US" sz="2400" dirty="0" smtClean="0">
                <a:latin typeface="+mn-ea"/>
                <a:ea typeface="+mn-ea"/>
              </a:rPr>
              <a:t>    法国作曲家柏辽兹是浪漫主义标题交响曲的创立者，代表作品是</a:t>
            </a:r>
            <a:r>
              <a:rPr lang="en-US" altLang="zh-CN" sz="2400" dirty="0" smtClean="0">
                <a:latin typeface="+mn-ea"/>
                <a:ea typeface="+mn-ea"/>
              </a:rPr>
              <a:t>《</a:t>
            </a:r>
            <a:r>
              <a:rPr lang="zh-CN" altLang="en-US" sz="2400" dirty="0" smtClean="0">
                <a:latin typeface="+mn-ea"/>
                <a:ea typeface="+mn-ea"/>
              </a:rPr>
              <a:t>幻想交响曲</a:t>
            </a:r>
            <a:r>
              <a:rPr lang="en-US" altLang="zh-CN" sz="2400" dirty="0" smtClean="0">
                <a:latin typeface="+mn-ea"/>
                <a:ea typeface="+mn-ea"/>
              </a:rPr>
              <a:t>》</a:t>
            </a:r>
            <a:r>
              <a:rPr lang="zh-CN" altLang="en-US" sz="2400" dirty="0" smtClean="0">
                <a:latin typeface="+mn-ea"/>
                <a:ea typeface="+mn-ea"/>
              </a:rPr>
              <a:t>。这是一部有文学标题的、浪漫主义的和带有自传性的作品，它受到贝多芬的</a:t>
            </a:r>
            <a:r>
              <a:rPr lang="en-US" altLang="zh-CN" sz="2400" dirty="0" smtClean="0">
                <a:latin typeface="+mn-ea"/>
                <a:ea typeface="+mn-ea"/>
              </a:rPr>
              <a:t>《</a:t>
            </a:r>
            <a:r>
              <a:rPr lang="zh-CN" altLang="en-US" sz="2400" dirty="0" smtClean="0">
                <a:latin typeface="+mn-ea"/>
                <a:ea typeface="+mn-ea"/>
              </a:rPr>
              <a:t>田园交响曲</a:t>
            </a:r>
            <a:r>
              <a:rPr lang="en-US" altLang="zh-CN" sz="2400" dirty="0" smtClean="0">
                <a:latin typeface="+mn-ea"/>
                <a:ea typeface="+mn-ea"/>
              </a:rPr>
              <a:t>》</a:t>
            </a:r>
            <a:r>
              <a:rPr lang="zh-CN" altLang="en-US" sz="2400" dirty="0" smtClean="0">
                <a:latin typeface="+mn-ea"/>
                <a:ea typeface="+mn-ea"/>
              </a:rPr>
              <a:t>的很大影响，表现出更鲜明的浪漫主义特征。</a:t>
            </a:r>
            <a:endParaRPr lang="zh-CN" altLang="en-US" sz="2400" dirty="0">
              <a:latin typeface="+mn-ea"/>
              <a:ea typeface="+mn-ea"/>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2756967" y="375965"/>
            <a:ext cx="698477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五、浪漫主义时期的音乐</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172662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10172223" y="591989"/>
              <a:ext cx="194264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椭圆 5"/>
          <p:cNvSpPr/>
          <p:nvPr/>
        </p:nvSpPr>
        <p:spPr>
          <a:xfrm>
            <a:off x="1100783" y="1240061"/>
            <a:ext cx="1224136" cy="1008112"/>
          </a:xfrm>
          <a:prstGeom prst="ellipse">
            <a:avLst/>
          </a:prstGeom>
          <a:solidFill>
            <a:srgbClr val="FBB80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162919" y="1528093"/>
            <a:ext cx="1107996" cy="461665"/>
          </a:xfrm>
          <a:prstGeom prst="rect">
            <a:avLst/>
          </a:prstGeom>
        </p:spPr>
        <p:txBody>
          <a:bodyPr wrap="none">
            <a:spAutoFit/>
          </a:bodyPr>
          <a:lstStyle/>
          <a:p>
            <a:pPr algn="just"/>
            <a:r>
              <a:rPr lang="zh-CN" altLang="en-US" sz="2400" dirty="0" smtClean="0"/>
              <a:t>中后期</a:t>
            </a:r>
            <a:endParaRPr lang="zh-CN" altLang="en-US" sz="2400" dirty="0"/>
          </a:p>
        </p:txBody>
      </p:sp>
      <p:pic>
        <p:nvPicPr>
          <p:cNvPr id="8" name="图片 7" descr="李斯特.jpg"/>
          <p:cNvPicPr>
            <a:picLocks noChangeAspect="1"/>
          </p:cNvPicPr>
          <p:nvPr/>
        </p:nvPicPr>
        <p:blipFill>
          <a:blip r:embed="rId1" cstate="print"/>
          <a:stretch>
            <a:fillRect/>
          </a:stretch>
        </p:blipFill>
        <p:spPr>
          <a:xfrm>
            <a:off x="7869535" y="2392189"/>
            <a:ext cx="3096344" cy="3642060"/>
          </a:xfrm>
          <a:prstGeom prst="rect">
            <a:avLst/>
          </a:prstGeom>
        </p:spPr>
      </p:pic>
      <p:sp>
        <p:nvSpPr>
          <p:cNvPr id="9" name="矩形 8"/>
          <p:cNvSpPr/>
          <p:nvPr/>
        </p:nvSpPr>
        <p:spPr>
          <a:xfrm>
            <a:off x="1244799" y="2248173"/>
            <a:ext cx="6429375" cy="3970318"/>
          </a:xfrm>
          <a:prstGeom prst="rect">
            <a:avLst/>
          </a:prstGeom>
        </p:spPr>
        <p:txBody>
          <a:bodyPr>
            <a:spAutoFit/>
          </a:bodyPr>
          <a:lstStyle/>
          <a:p>
            <a:pPr algn="just">
              <a:lnSpc>
                <a:spcPct val="150000"/>
              </a:lnSpc>
            </a:pPr>
            <a:r>
              <a:rPr lang="zh-CN" altLang="en-US" sz="2400" dirty="0" smtClean="0">
                <a:latin typeface="+mn-ea"/>
                <a:ea typeface="+mn-ea"/>
              </a:rPr>
              <a:t>    李斯特是中期浪漫主义音乐派的代表人物之一，他出生在匈牙利，他的一生对音乐突出的贡献主要是丰富了钢琴技巧的表现力。他也是单乐章标题交响诗体裁的首创者。他一共写了</a:t>
            </a:r>
            <a:r>
              <a:rPr lang="en-US" altLang="zh-CN" sz="2400" dirty="0" smtClean="0">
                <a:latin typeface="+mn-ea"/>
                <a:ea typeface="+mn-ea"/>
              </a:rPr>
              <a:t>13</a:t>
            </a:r>
            <a:r>
              <a:rPr lang="zh-CN" altLang="en-US" sz="2400" dirty="0" smtClean="0">
                <a:latin typeface="+mn-ea"/>
                <a:ea typeface="+mn-ea"/>
              </a:rPr>
              <a:t>首</a:t>
            </a:r>
            <a:r>
              <a:rPr lang="zh-CN" altLang="en-US" sz="2400" dirty="0" smtClean="0">
                <a:latin typeface="+mn-ea"/>
                <a:ea typeface="+mn-ea"/>
              </a:rPr>
              <a:t>交响诗，以</a:t>
            </a:r>
            <a:r>
              <a:rPr lang="en-US" altLang="zh-CN" sz="2400" dirty="0" smtClean="0">
                <a:latin typeface="+mn-ea"/>
                <a:ea typeface="+mn-ea"/>
              </a:rPr>
              <a:t>《</a:t>
            </a:r>
            <a:r>
              <a:rPr lang="zh-CN" altLang="en-US" sz="2400" dirty="0" smtClean="0">
                <a:latin typeface="+mn-ea"/>
                <a:ea typeface="+mn-ea"/>
              </a:rPr>
              <a:t>前奏曲</a:t>
            </a:r>
            <a:r>
              <a:rPr lang="en-US" altLang="zh-CN" sz="2400" dirty="0" smtClean="0">
                <a:latin typeface="+mn-ea"/>
                <a:ea typeface="+mn-ea"/>
              </a:rPr>
              <a:t>》</a:t>
            </a:r>
            <a:r>
              <a:rPr lang="zh-CN" altLang="en-US" sz="2400" dirty="0" smtClean="0">
                <a:latin typeface="+mn-ea"/>
                <a:ea typeface="+mn-ea"/>
              </a:rPr>
              <a:t>和</a:t>
            </a:r>
            <a:r>
              <a:rPr lang="en-US" altLang="zh-CN" sz="2400" dirty="0" smtClean="0">
                <a:latin typeface="+mn-ea"/>
                <a:ea typeface="+mn-ea"/>
              </a:rPr>
              <a:t>《</a:t>
            </a:r>
            <a:r>
              <a:rPr lang="zh-CN" altLang="en-US" sz="2400" dirty="0" smtClean="0">
                <a:latin typeface="+mn-ea"/>
                <a:ea typeface="+mn-ea"/>
              </a:rPr>
              <a:t>塔索</a:t>
            </a:r>
            <a:r>
              <a:rPr lang="en-US" altLang="zh-CN" sz="2400" dirty="0" smtClean="0">
                <a:latin typeface="+mn-ea"/>
                <a:ea typeface="+mn-ea"/>
              </a:rPr>
              <a:t>》</a:t>
            </a:r>
            <a:r>
              <a:rPr lang="zh-CN" altLang="en-US" sz="2400" dirty="0" smtClean="0">
                <a:latin typeface="+mn-ea"/>
                <a:ea typeface="+mn-ea"/>
              </a:rPr>
              <a:t>最著名，这些交响诗具有叙事性、抒情性、描写性和戏剧性的特点。</a:t>
            </a:r>
            <a:endParaRPr lang="zh-CN" altLang="en-US" sz="2400" dirty="0" smtClean="0">
              <a:latin typeface="+mn-ea"/>
              <a:ea typeface="+mn-ea"/>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2756967" y="591230"/>
            <a:ext cx="698477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五、浪漫主义时期的音乐</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807254"/>
            <a:ext cx="11086097" cy="0"/>
            <a:chOff x="1028775" y="591989"/>
            <a:chExt cx="11086097" cy="0"/>
          </a:xfrm>
        </p:grpSpPr>
        <p:cxnSp>
          <p:nvCxnSpPr>
            <p:cNvPr id="19" name="直接连接符 18"/>
            <p:cNvCxnSpPr/>
            <p:nvPr/>
          </p:nvCxnSpPr>
          <p:spPr>
            <a:xfrm>
              <a:off x="1028775" y="591989"/>
              <a:ext cx="172662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10172223" y="591989"/>
              <a:ext cx="194264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矩形 5"/>
          <p:cNvSpPr/>
          <p:nvPr/>
        </p:nvSpPr>
        <p:spPr>
          <a:xfrm>
            <a:off x="812751" y="1527334"/>
            <a:ext cx="7263527" cy="646331"/>
          </a:xfrm>
          <a:prstGeom prst="rect">
            <a:avLst/>
          </a:prstGeom>
        </p:spPr>
        <p:txBody>
          <a:bodyPr wrap="none">
            <a:spAutoFit/>
          </a:bodyPr>
          <a:lstStyle/>
          <a:p>
            <a:pPr algn="just">
              <a:lnSpc>
                <a:spcPct val="150000"/>
              </a:lnSpc>
            </a:pPr>
            <a:r>
              <a:rPr lang="zh-CN" altLang="en-US" sz="2400" dirty="0" smtClean="0"/>
              <a:t>中后期的浪漫主义音乐在歌剧中也取得了辉煌成就：</a:t>
            </a:r>
            <a:endParaRPr lang="zh-CN" altLang="en-US" sz="2400" dirty="0"/>
          </a:p>
        </p:txBody>
      </p:sp>
      <p:sp>
        <p:nvSpPr>
          <p:cNvPr id="7" name="矩形 6"/>
          <p:cNvSpPr/>
          <p:nvPr/>
        </p:nvSpPr>
        <p:spPr>
          <a:xfrm>
            <a:off x="1676847" y="2463438"/>
            <a:ext cx="954107" cy="400110"/>
          </a:xfrm>
          <a:prstGeom prst="rect">
            <a:avLst/>
          </a:prstGeom>
        </p:spPr>
        <p:txBody>
          <a:bodyPr wrap="none">
            <a:spAutoFit/>
          </a:bodyPr>
          <a:lstStyle/>
          <a:p>
            <a:pPr algn="just"/>
            <a:r>
              <a:rPr lang="zh-CN" altLang="en-US" sz="2000" dirty="0" smtClean="0"/>
              <a:t>罗西尼</a:t>
            </a:r>
            <a:endParaRPr lang="zh-CN" altLang="en-US" sz="2000" dirty="0"/>
          </a:p>
        </p:txBody>
      </p:sp>
      <p:sp>
        <p:nvSpPr>
          <p:cNvPr id="8" name="矩形 7"/>
          <p:cNvSpPr/>
          <p:nvPr/>
        </p:nvSpPr>
        <p:spPr>
          <a:xfrm>
            <a:off x="3837087" y="2463438"/>
            <a:ext cx="2236510" cy="400110"/>
          </a:xfrm>
          <a:prstGeom prst="rect">
            <a:avLst/>
          </a:prstGeom>
        </p:spPr>
        <p:txBody>
          <a:bodyPr wrap="none">
            <a:spAutoFit/>
          </a:bodyPr>
          <a:lstStyle/>
          <a:p>
            <a:pPr algn="just"/>
            <a:r>
              <a:rPr lang="zh-CN" altLang="en-US" sz="2000" dirty="0" smtClean="0"/>
              <a:t>美声唱法的开创者</a:t>
            </a:r>
            <a:endParaRPr lang="zh-CN" altLang="en-US" sz="2000" dirty="0" smtClean="0"/>
          </a:p>
        </p:txBody>
      </p:sp>
      <p:cxnSp>
        <p:nvCxnSpPr>
          <p:cNvPr id="10" name="直接箭头连接符 9"/>
          <p:cNvCxnSpPr/>
          <p:nvPr/>
        </p:nvCxnSpPr>
        <p:spPr>
          <a:xfrm>
            <a:off x="2828975" y="2679462"/>
            <a:ext cx="936104" cy="0"/>
          </a:xfrm>
          <a:prstGeom prst="straightConnector1">
            <a:avLst/>
          </a:prstGeom>
          <a:ln w="158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1676847" y="3111510"/>
            <a:ext cx="954107" cy="400110"/>
          </a:xfrm>
          <a:prstGeom prst="rect">
            <a:avLst/>
          </a:prstGeom>
        </p:spPr>
        <p:txBody>
          <a:bodyPr wrap="none">
            <a:spAutoFit/>
          </a:bodyPr>
          <a:lstStyle/>
          <a:p>
            <a:r>
              <a:rPr lang="zh-CN" altLang="en-US" sz="2000" dirty="0" smtClean="0"/>
              <a:t>威尔第</a:t>
            </a:r>
            <a:endParaRPr lang="zh-CN" altLang="en-US" sz="2000" dirty="0" smtClean="0"/>
          </a:p>
        </p:txBody>
      </p:sp>
      <p:cxnSp>
        <p:nvCxnSpPr>
          <p:cNvPr id="12" name="直接箭头连接符 11"/>
          <p:cNvCxnSpPr/>
          <p:nvPr/>
        </p:nvCxnSpPr>
        <p:spPr>
          <a:xfrm>
            <a:off x="2828975" y="3327534"/>
            <a:ext cx="936104" cy="0"/>
          </a:xfrm>
          <a:prstGeom prst="straightConnector1">
            <a:avLst/>
          </a:prstGeom>
          <a:ln w="158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3765079" y="3111510"/>
            <a:ext cx="5014887" cy="400110"/>
          </a:xfrm>
          <a:prstGeom prst="rect">
            <a:avLst/>
          </a:prstGeom>
        </p:spPr>
        <p:txBody>
          <a:bodyPr wrap="square">
            <a:spAutoFit/>
          </a:bodyPr>
          <a:lstStyle/>
          <a:p>
            <a:pPr algn="just"/>
            <a:r>
              <a:rPr lang="zh-CN" altLang="en-US" sz="2000" dirty="0" smtClean="0"/>
              <a:t>“意大利革命的音乐大师”</a:t>
            </a:r>
            <a:r>
              <a:rPr lang="en-US" altLang="zh-CN" sz="2000" dirty="0" smtClean="0"/>
              <a:t> </a:t>
            </a:r>
            <a:r>
              <a:rPr lang="zh-CN" altLang="en-US" sz="2000" dirty="0" smtClean="0"/>
              <a:t>、</a:t>
            </a:r>
            <a:r>
              <a:rPr lang="en-US" altLang="zh-CN" sz="2000" dirty="0" smtClean="0"/>
              <a:t>《</a:t>
            </a:r>
            <a:r>
              <a:rPr lang="zh-CN" altLang="en-US" sz="2000" dirty="0" smtClean="0"/>
              <a:t>茶花女</a:t>
            </a:r>
            <a:r>
              <a:rPr lang="en-US" altLang="zh-CN" sz="2000" dirty="0" smtClean="0"/>
              <a:t>》</a:t>
            </a:r>
            <a:endParaRPr lang="zh-CN" altLang="en-US" sz="2000" dirty="0" smtClean="0"/>
          </a:p>
        </p:txBody>
      </p:sp>
      <p:sp>
        <p:nvSpPr>
          <p:cNvPr id="14" name="矩形 13"/>
          <p:cNvSpPr/>
          <p:nvPr/>
        </p:nvSpPr>
        <p:spPr>
          <a:xfrm>
            <a:off x="1676847" y="3759582"/>
            <a:ext cx="954107" cy="400110"/>
          </a:xfrm>
          <a:prstGeom prst="rect">
            <a:avLst/>
          </a:prstGeom>
        </p:spPr>
        <p:txBody>
          <a:bodyPr wrap="none">
            <a:spAutoFit/>
          </a:bodyPr>
          <a:lstStyle/>
          <a:p>
            <a:r>
              <a:rPr lang="zh-CN" altLang="en-US" sz="2000" dirty="0" smtClean="0"/>
              <a:t>普契尼</a:t>
            </a:r>
            <a:endParaRPr lang="zh-CN" altLang="en-US" sz="2000" dirty="0" smtClean="0"/>
          </a:p>
        </p:txBody>
      </p:sp>
      <p:cxnSp>
        <p:nvCxnSpPr>
          <p:cNvPr id="15" name="直接箭头连接符 14"/>
          <p:cNvCxnSpPr/>
          <p:nvPr/>
        </p:nvCxnSpPr>
        <p:spPr>
          <a:xfrm>
            <a:off x="2828975" y="3975606"/>
            <a:ext cx="936104" cy="0"/>
          </a:xfrm>
          <a:prstGeom prst="straightConnector1">
            <a:avLst/>
          </a:prstGeom>
          <a:ln w="158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7" name="矩形 16"/>
          <p:cNvSpPr/>
          <p:nvPr/>
        </p:nvSpPr>
        <p:spPr>
          <a:xfrm>
            <a:off x="3765079" y="3759582"/>
            <a:ext cx="8496944" cy="400110"/>
          </a:xfrm>
          <a:prstGeom prst="rect">
            <a:avLst/>
          </a:prstGeom>
        </p:spPr>
        <p:txBody>
          <a:bodyPr wrap="square">
            <a:spAutoFit/>
          </a:bodyPr>
          <a:lstStyle/>
          <a:p>
            <a:r>
              <a:rPr lang="en-US" altLang="zh-CN" sz="2000" dirty="0" smtClean="0"/>
              <a:t>《</a:t>
            </a:r>
            <a:r>
              <a:rPr lang="zh-CN" altLang="en-US" sz="2000" dirty="0" smtClean="0"/>
              <a:t>图兰朵</a:t>
            </a:r>
            <a:r>
              <a:rPr lang="en-US" altLang="zh-CN" sz="2000" dirty="0" smtClean="0"/>
              <a:t>》</a:t>
            </a:r>
            <a:r>
              <a:rPr lang="zh-CN" altLang="en-US" sz="2000" dirty="0" smtClean="0"/>
              <a:t>中采用了中国民歌</a:t>
            </a:r>
            <a:r>
              <a:rPr lang="en-US" altLang="zh-CN" sz="2000" dirty="0" smtClean="0"/>
              <a:t>《</a:t>
            </a:r>
            <a:r>
              <a:rPr lang="zh-CN" altLang="en-US" sz="2000" dirty="0" smtClean="0"/>
              <a:t>茉莉花</a:t>
            </a:r>
            <a:r>
              <a:rPr lang="en-US" altLang="zh-CN" sz="2000" dirty="0" smtClean="0"/>
              <a:t>》</a:t>
            </a:r>
            <a:r>
              <a:rPr lang="zh-CN" altLang="en-US" sz="2000" dirty="0" smtClean="0"/>
              <a:t>；</a:t>
            </a:r>
            <a:r>
              <a:rPr lang="en-US" altLang="zh-CN" sz="2000" dirty="0" smtClean="0"/>
              <a:t>《</a:t>
            </a:r>
            <a:r>
              <a:rPr lang="zh-CN" altLang="en-US" sz="2000" dirty="0" smtClean="0"/>
              <a:t>蝴蝶夫人</a:t>
            </a:r>
            <a:r>
              <a:rPr lang="en-US" altLang="zh-CN" sz="2000" dirty="0" smtClean="0"/>
              <a:t>》</a:t>
            </a:r>
            <a:endParaRPr lang="zh-CN" altLang="en-US" sz="2000" dirty="0" smtClean="0"/>
          </a:p>
        </p:txBody>
      </p:sp>
      <p:sp>
        <p:nvSpPr>
          <p:cNvPr id="18" name="矩形 17"/>
          <p:cNvSpPr/>
          <p:nvPr/>
        </p:nvSpPr>
        <p:spPr>
          <a:xfrm>
            <a:off x="1820863" y="4479662"/>
            <a:ext cx="697627" cy="400110"/>
          </a:xfrm>
          <a:prstGeom prst="rect">
            <a:avLst/>
          </a:prstGeom>
        </p:spPr>
        <p:txBody>
          <a:bodyPr wrap="none">
            <a:spAutoFit/>
          </a:bodyPr>
          <a:lstStyle/>
          <a:p>
            <a:r>
              <a:rPr lang="zh-CN" altLang="en-US" sz="2000" dirty="0" smtClean="0"/>
              <a:t>比才</a:t>
            </a:r>
            <a:endParaRPr lang="zh-CN" altLang="en-US" sz="2000" dirty="0" smtClean="0"/>
          </a:p>
        </p:txBody>
      </p:sp>
      <p:cxnSp>
        <p:nvCxnSpPr>
          <p:cNvPr id="21" name="直接箭头连接符 20"/>
          <p:cNvCxnSpPr/>
          <p:nvPr/>
        </p:nvCxnSpPr>
        <p:spPr>
          <a:xfrm>
            <a:off x="2828975" y="4695686"/>
            <a:ext cx="936104" cy="0"/>
          </a:xfrm>
          <a:prstGeom prst="straightConnector1">
            <a:avLst/>
          </a:prstGeom>
          <a:ln w="158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2" name="矩形 21"/>
          <p:cNvSpPr/>
          <p:nvPr/>
        </p:nvSpPr>
        <p:spPr>
          <a:xfrm>
            <a:off x="3837087" y="4479662"/>
            <a:ext cx="1210588" cy="400110"/>
          </a:xfrm>
          <a:prstGeom prst="rect">
            <a:avLst/>
          </a:prstGeom>
        </p:spPr>
        <p:txBody>
          <a:bodyPr wrap="none">
            <a:spAutoFit/>
          </a:bodyPr>
          <a:lstStyle/>
          <a:p>
            <a:r>
              <a:rPr lang="en-US" altLang="zh-CN" sz="2000" dirty="0" smtClean="0"/>
              <a:t>《</a:t>
            </a:r>
            <a:r>
              <a:rPr lang="zh-CN" altLang="en-US" sz="2000" dirty="0" smtClean="0"/>
              <a:t>卡门</a:t>
            </a:r>
            <a:r>
              <a:rPr lang="en-US" altLang="zh-CN" sz="2000" dirty="0" smtClean="0"/>
              <a:t>》</a:t>
            </a:r>
            <a:endParaRPr lang="zh-CN" altLang="en-US" sz="2000" dirty="0" smtClean="0"/>
          </a:p>
        </p:txBody>
      </p:sp>
      <p:sp>
        <p:nvSpPr>
          <p:cNvPr id="23" name="矩形 22"/>
          <p:cNvSpPr/>
          <p:nvPr/>
        </p:nvSpPr>
        <p:spPr>
          <a:xfrm>
            <a:off x="1676847" y="5199742"/>
            <a:ext cx="954107" cy="400110"/>
          </a:xfrm>
          <a:prstGeom prst="rect">
            <a:avLst/>
          </a:prstGeom>
        </p:spPr>
        <p:txBody>
          <a:bodyPr wrap="none">
            <a:spAutoFit/>
          </a:bodyPr>
          <a:lstStyle/>
          <a:p>
            <a:r>
              <a:rPr lang="zh-CN" altLang="en-US" sz="2000" dirty="0" smtClean="0"/>
              <a:t>瓦格纳</a:t>
            </a:r>
            <a:endParaRPr lang="zh-CN" altLang="en-US" sz="2000" dirty="0" smtClean="0"/>
          </a:p>
        </p:txBody>
      </p:sp>
      <p:cxnSp>
        <p:nvCxnSpPr>
          <p:cNvPr id="24" name="直接箭头连接符 23"/>
          <p:cNvCxnSpPr/>
          <p:nvPr/>
        </p:nvCxnSpPr>
        <p:spPr>
          <a:xfrm>
            <a:off x="2828975" y="5415766"/>
            <a:ext cx="936104" cy="0"/>
          </a:xfrm>
          <a:prstGeom prst="straightConnector1">
            <a:avLst/>
          </a:prstGeom>
          <a:ln w="158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3765079" y="5199742"/>
            <a:ext cx="2492990" cy="400110"/>
          </a:xfrm>
          <a:prstGeom prst="rect">
            <a:avLst/>
          </a:prstGeom>
        </p:spPr>
        <p:txBody>
          <a:bodyPr wrap="none">
            <a:spAutoFit/>
          </a:bodyPr>
          <a:lstStyle/>
          <a:p>
            <a:r>
              <a:rPr lang="en-US" altLang="zh-CN" sz="2000" dirty="0" smtClean="0"/>
              <a:t>《</a:t>
            </a:r>
            <a:r>
              <a:rPr lang="zh-CN" altLang="en-US" sz="2000" dirty="0" smtClean="0"/>
              <a:t>尼布龙根的指环</a:t>
            </a:r>
            <a:r>
              <a:rPr lang="en-US" altLang="zh-CN" sz="2000" dirty="0" smtClean="0"/>
              <a:t>》</a:t>
            </a:r>
            <a:endParaRPr lang="zh-CN" altLang="en-US" sz="2000" dirty="0" smtClean="0"/>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2756967" y="519475"/>
            <a:ext cx="698477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五、浪漫主义时期的音乐</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735499"/>
            <a:ext cx="11086097" cy="0"/>
            <a:chOff x="1028775" y="591989"/>
            <a:chExt cx="11086097" cy="0"/>
          </a:xfrm>
        </p:grpSpPr>
        <p:cxnSp>
          <p:nvCxnSpPr>
            <p:cNvPr id="19" name="直接连接符 18"/>
            <p:cNvCxnSpPr/>
            <p:nvPr/>
          </p:nvCxnSpPr>
          <p:spPr>
            <a:xfrm>
              <a:off x="1028775" y="591989"/>
              <a:ext cx="172662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10172223" y="591989"/>
              <a:ext cx="194264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椭圆 5"/>
          <p:cNvSpPr/>
          <p:nvPr/>
        </p:nvSpPr>
        <p:spPr>
          <a:xfrm>
            <a:off x="1100783" y="1240061"/>
            <a:ext cx="1224136" cy="1008112"/>
          </a:xfrm>
          <a:prstGeom prst="ellipse">
            <a:avLst/>
          </a:prstGeom>
          <a:solidFill>
            <a:srgbClr val="FBB80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16810" y="1528093"/>
            <a:ext cx="800219" cy="461665"/>
          </a:xfrm>
          <a:prstGeom prst="rect">
            <a:avLst/>
          </a:prstGeom>
        </p:spPr>
        <p:txBody>
          <a:bodyPr wrap="none">
            <a:spAutoFit/>
          </a:bodyPr>
          <a:lstStyle/>
          <a:p>
            <a:pPr algn="just"/>
            <a:r>
              <a:rPr lang="zh-CN" altLang="en-US" sz="2400" dirty="0" smtClean="0"/>
              <a:t>晚期</a:t>
            </a:r>
            <a:endParaRPr lang="zh-CN" altLang="en-US" sz="2400" dirty="0"/>
          </a:p>
        </p:txBody>
      </p:sp>
      <p:pic>
        <p:nvPicPr>
          <p:cNvPr id="8" name="图片 7" descr="理查德• 施特劳斯.jpg"/>
          <p:cNvPicPr>
            <a:picLocks noChangeAspect="1"/>
          </p:cNvPicPr>
          <p:nvPr/>
        </p:nvPicPr>
        <p:blipFill>
          <a:blip r:embed="rId1" cstate="print"/>
          <a:stretch>
            <a:fillRect/>
          </a:stretch>
        </p:blipFill>
        <p:spPr>
          <a:xfrm>
            <a:off x="7293471" y="1960141"/>
            <a:ext cx="3240360" cy="4120689"/>
          </a:xfrm>
          <a:prstGeom prst="rect">
            <a:avLst/>
          </a:prstGeom>
        </p:spPr>
      </p:pic>
      <p:sp>
        <p:nvSpPr>
          <p:cNvPr id="9" name="矩形 8"/>
          <p:cNvSpPr/>
          <p:nvPr/>
        </p:nvSpPr>
        <p:spPr>
          <a:xfrm>
            <a:off x="2612951" y="2248173"/>
            <a:ext cx="4536504" cy="3416320"/>
          </a:xfrm>
          <a:prstGeom prst="rect">
            <a:avLst/>
          </a:prstGeom>
        </p:spPr>
        <p:txBody>
          <a:bodyPr wrap="square">
            <a:spAutoFit/>
          </a:bodyPr>
          <a:lstStyle/>
          <a:p>
            <a:pPr algn="just">
              <a:lnSpc>
                <a:spcPct val="150000"/>
              </a:lnSpc>
            </a:pPr>
            <a:r>
              <a:rPr lang="zh-CN" altLang="en-US" sz="2400" dirty="0" smtClean="0">
                <a:latin typeface="+mn-ea"/>
                <a:ea typeface="+mn-ea"/>
              </a:rPr>
              <a:t>    理查德</a:t>
            </a:r>
            <a:r>
              <a:rPr lang="en-US" altLang="zh-CN" sz="2400" dirty="0" smtClean="0">
                <a:latin typeface="+mn-ea"/>
                <a:ea typeface="+mn-ea"/>
              </a:rPr>
              <a:t>•</a:t>
            </a:r>
            <a:r>
              <a:rPr lang="zh-CN" altLang="en-US" sz="2400" dirty="0" smtClean="0">
                <a:latin typeface="+mn-ea"/>
                <a:ea typeface="+mn-ea"/>
              </a:rPr>
              <a:t>施</a:t>
            </a:r>
            <a:r>
              <a:rPr lang="zh-CN" altLang="en-US" sz="2400" dirty="0" smtClean="0">
                <a:latin typeface="+mn-ea"/>
                <a:ea typeface="+mn-ea"/>
              </a:rPr>
              <a:t>特劳斯是晚期浪漫主义音乐派作曲家。他的贡献主要表现在交响诗方面，他完善了交响诗的结构形式，精心创作主导动机，以及专门描写人物、地点、情景的音乐片段。</a:t>
            </a:r>
            <a:endParaRPr lang="zh-CN" altLang="en-US" sz="2400" dirty="0" smtClean="0">
              <a:latin typeface="+mn-ea"/>
              <a:ea typeface="+mn-ea"/>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4390663" y="571428"/>
            <a:ext cx="3949155"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一 古希腊音乐</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8" name="组合 17"/>
          <p:cNvGrpSpPr/>
          <p:nvPr/>
        </p:nvGrpSpPr>
        <p:grpSpPr>
          <a:xfrm>
            <a:off x="886327" y="879009"/>
            <a:ext cx="11086097" cy="0"/>
            <a:chOff x="1028775" y="591989"/>
            <a:chExt cx="11086097" cy="0"/>
          </a:xfrm>
        </p:grpSpPr>
        <p:cxnSp>
          <p:nvCxnSpPr>
            <p:cNvPr id="19" name="直接连接符 18"/>
            <p:cNvCxnSpPr/>
            <p:nvPr/>
          </p:nvCxnSpPr>
          <p:spPr>
            <a:xfrm>
              <a:off x="10287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86106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pic>
        <p:nvPicPr>
          <p:cNvPr id="12" name="图片 11" descr="1387435805264zmwgz.jpg"/>
          <p:cNvPicPr>
            <a:picLocks noChangeAspect="1"/>
          </p:cNvPicPr>
          <p:nvPr/>
        </p:nvPicPr>
        <p:blipFill>
          <a:blip r:embed="rId1" cstate="print"/>
          <a:stretch>
            <a:fillRect/>
          </a:stretch>
        </p:blipFill>
        <p:spPr>
          <a:xfrm>
            <a:off x="886282" y="1366297"/>
            <a:ext cx="5291084" cy="4887639"/>
          </a:xfrm>
          <a:prstGeom prst="rect">
            <a:avLst/>
          </a:prstGeom>
        </p:spPr>
      </p:pic>
      <p:sp>
        <p:nvSpPr>
          <p:cNvPr id="13" name="矩形 12"/>
          <p:cNvSpPr/>
          <p:nvPr/>
        </p:nvSpPr>
        <p:spPr>
          <a:xfrm>
            <a:off x="6554341" y="2369716"/>
            <a:ext cx="5256584" cy="2492990"/>
          </a:xfrm>
          <a:prstGeom prst="rect">
            <a:avLst/>
          </a:prstGeom>
        </p:spPr>
        <p:txBody>
          <a:bodyPr wrap="square">
            <a:spAutoFit/>
          </a:bodyPr>
          <a:lstStyle/>
          <a:p>
            <a:pPr algn="just">
              <a:lnSpc>
                <a:spcPct val="150000"/>
              </a:lnSpc>
            </a:pPr>
            <a:r>
              <a:rPr lang="zh-CN" altLang="en-US" sz="3200" dirty="0" smtClean="0"/>
              <a:t>       </a:t>
            </a:r>
            <a:r>
              <a:rPr lang="zh-CN" altLang="en-US" sz="2400" dirty="0" smtClean="0"/>
              <a:t>欧</a:t>
            </a:r>
            <a:r>
              <a:rPr lang="zh-CN" altLang="en-US" sz="2400" dirty="0" smtClean="0"/>
              <a:t>洲最早创造文明的古代国家是希腊，希腊古国的区域以爱琴海为中心，包括希腊半岛、爱琴海中的众多岛屿及小亚细亚半岛西部沿海地带。</a:t>
            </a:r>
            <a:endParaRPr lang="zh-CN" altLang="en-US" sz="2400" dirty="0"/>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2756967" y="375965"/>
            <a:ext cx="698477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五、浪漫主义时期的音乐</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172662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10172223" y="591989"/>
              <a:ext cx="194264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pic>
        <p:nvPicPr>
          <p:cNvPr id="6" name="图片 5" descr="卡门.jpeg"/>
          <p:cNvPicPr>
            <a:picLocks noChangeAspect="1"/>
          </p:cNvPicPr>
          <p:nvPr/>
        </p:nvPicPr>
        <p:blipFill>
          <a:blip r:embed="rId1" cstate="print"/>
          <a:stretch>
            <a:fillRect/>
          </a:stretch>
        </p:blipFill>
        <p:spPr>
          <a:xfrm>
            <a:off x="9237687" y="1240061"/>
            <a:ext cx="1944216" cy="2750449"/>
          </a:xfrm>
          <a:prstGeom prst="rect">
            <a:avLst/>
          </a:prstGeom>
        </p:spPr>
      </p:pic>
      <p:pic>
        <p:nvPicPr>
          <p:cNvPr id="7" name="图片 6" descr="地狱中的奥菲欧.jpeg"/>
          <p:cNvPicPr>
            <a:picLocks noChangeAspect="1"/>
          </p:cNvPicPr>
          <p:nvPr/>
        </p:nvPicPr>
        <p:blipFill>
          <a:blip r:embed="rId2" cstate="print"/>
          <a:stretch>
            <a:fillRect/>
          </a:stretch>
        </p:blipFill>
        <p:spPr>
          <a:xfrm>
            <a:off x="956767" y="3400301"/>
            <a:ext cx="3096344" cy="2066286"/>
          </a:xfrm>
          <a:prstGeom prst="rect">
            <a:avLst/>
          </a:prstGeom>
        </p:spPr>
      </p:pic>
      <p:sp>
        <p:nvSpPr>
          <p:cNvPr id="8" name="矩形 7"/>
          <p:cNvSpPr/>
          <p:nvPr/>
        </p:nvSpPr>
        <p:spPr>
          <a:xfrm>
            <a:off x="884759" y="1456085"/>
            <a:ext cx="8136904" cy="1754326"/>
          </a:xfrm>
          <a:prstGeom prst="rect">
            <a:avLst/>
          </a:prstGeom>
        </p:spPr>
        <p:txBody>
          <a:bodyPr wrap="square">
            <a:spAutoFit/>
          </a:bodyPr>
          <a:lstStyle/>
          <a:p>
            <a:pPr algn="just">
              <a:lnSpc>
                <a:spcPct val="150000"/>
              </a:lnSpc>
            </a:pPr>
            <a:r>
              <a:rPr lang="zh-CN" altLang="en-US" sz="2400" dirty="0" smtClean="0">
                <a:latin typeface="+mn-ea"/>
                <a:ea typeface="+mn-ea"/>
              </a:rPr>
              <a:t>    歌剧从</a:t>
            </a:r>
            <a:r>
              <a:rPr lang="en-US" altLang="zh-CN" sz="2400" dirty="0" smtClean="0">
                <a:latin typeface="+mn-ea"/>
                <a:ea typeface="+mn-ea"/>
              </a:rPr>
              <a:t>18</a:t>
            </a:r>
            <a:r>
              <a:rPr lang="zh-CN" altLang="en-US" sz="2400" dirty="0" smtClean="0">
                <a:latin typeface="+mn-ea"/>
                <a:ea typeface="+mn-ea"/>
              </a:rPr>
              <a:t>世</a:t>
            </a:r>
            <a:r>
              <a:rPr lang="zh-CN" altLang="en-US" sz="2400" dirty="0" smtClean="0">
                <a:latin typeface="+mn-ea"/>
                <a:ea typeface="+mn-ea"/>
              </a:rPr>
              <a:t>纪开始就在意大利居于统治地位，法国在</a:t>
            </a:r>
            <a:r>
              <a:rPr lang="en-US" altLang="zh-CN" sz="2400" dirty="0" smtClean="0">
                <a:latin typeface="+mn-ea"/>
                <a:ea typeface="+mn-ea"/>
              </a:rPr>
              <a:t>19 </a:t>
            </a:r>
            <a:r>
              <a:rPr lang="zh-CN" altLang="en-US" sz="2400" dirty="0" smtClean="0">
                <a:latin typeface="+mn-ea"/>
                <a:ea typeface="+mn-ea"/>
              </a:rPr>
              <a:t>世纪前半期逐渐形成了法国大歌剧，具有代表性的有梅耶贝尔的</a:t>
            </a:r>
            <a:r>
              <a:rPr lang="en-US" altLang="zh-CN" sz="2400" dirty="0" smtClean="0">
                <a:latin typeface="+mn-ea"/>
                <a:ea typeface="+mn-ea"/>
              </a:rPr>
              <a:t>《</a:t>
            </a:r>
            <a:r>
              <a:rPr lang="zh-CN" altLang="en-US" sz="2400" dirty="0" smtClean="0">
                <a:latin typeface="+mn-ea"/>
                <a:ea typeface="+mn-ea"/>
              </a:rPr>
              <a:t>恶魔罗勃</a:t>
            </a:r>
            <a:r>
              <a:rPr lang="en-US" altLang="zh-CN" sz="2400" dirty="0" smtClean="0">
                <a:latin typeface="+mn-ea"/>
                <a:ea typeface="+mn-ea"/>
              </a:rPr>
              <a:t>》《</a:t>
            </a:r>
            <a:r>
              <a:rPr lang="zh-CN" altLang="en-US" sz="2400" dirty="0" smtClean="0">
                <a:latin typeface="+mn-ea"/>
                <a:ea typeface="+mn-ea"/>
              </a:rPr>
              <a:t>胡格诺教徒</a:t>
            </a:r>
            <a:r>
              <a:rPr lang="en-US" altLang="zh-CN" sz="2400" dirty="0" smtClean="0">
                <a:latin typeface="+mn-ea"/>
                <a:ea typeface="+mn-ea"/>
              </a:rPr>
              <a:t>》</a:t>
            </a:r>
            <a:r>
              <a:rPr lang="zh-CN" altLang="en-US" sz="2400" dirty="0" smtClean="0">
                <a:latin typeface="+mn-ea"/>
                <a:ea typeface="+mn-ea"/>
              </a:rPr>
              <a:t>。</a:t>
            </a:r>
            <a:endParaRPr lang="zh-CN" altLang="en-US" sz="2400" dirty="0">
              <a:latin typeface="+mn-ea"/>
              <a:ea typeface="+mn-ea"/>
            </a:endParaRPr>
          </a:p>
        </p:txBody>
      </p:sp>
      <p:sp>
        <p:nvSpPr>
          <p:cNvPr id="9" name="矩形 8"/>
          <p:cNvSpPr/>
          <p:nvPr/>
        </p:nvSpPr>
        <p:spPr>
          <a:xfrm>
            <a:off x="3909095" y="3904357"/>
            <a:ext cx="7992888" cy="1754326"/>
          </a:xfrm>
          <a:prstGeom prst="rect">
            <a:avLst/>
          </a:prstGeom>
        </p:spPr>
        <p:txBody>
          <a:bodyPr wrap="square">
            <a:spAutoFit/>
          </a:bodyPr>
          <a:lstStyle/>
          <a:p>
            <a:pPr algn="just">
              <a:lnSpc>
                <a:spcPct val="150000"/>
              </a:lnSpc>
            </a:pPr>
            <a:r>
              <a:rPr lang="en-US" altLang="zh-CN" sz="2400" dirty="0" smtClean="0">
                <a:latin typeface="+mn-ea"/>
                <a:ea typeface="+mn-ea"/>
              </a:rPr>
              <a:t>    </a:t>
            </a:r>
            <a:r>
              <a:rPr lang="en-US" altLang="zh-CN" sz="2400" dirty="0" smtClean="0">
                <a:latin typeface="+mn-ea"/>
                <a:ea typeface="+mn-ea"/>
              </a:rPr>
              <a:t>19</a:t>
            </a:r>
            <a:r>
              <a:rPr lang="zh-CN" altLang="en-US" sz="2400" dirty="0" smtClean="0">
                <a:latin typeface="+mn-ea"/>
                <a:ea typeface="+mn-ea"/>
              </a:rPr>
              <a:t>世</a:t>
            </a:r>
            <a:r>
              <a:rPr lang="zh-CN" altLang="en-US" sz="2400" dirty="0" smtClean="0">
                <a:latin typeface="+mn-ea"/>
                <a:ea typeface="+mn-ea"/>
              </a:rPr>
              <a:t>纪后半期诞生了突出喜剧风格、讽刺成分的法国“谐歌剧”，代表作有奥芬巴赫的</a:t>
            </a:r>
            <a:r>
              <a:rPr lang="en-US" altLang="zh-CN" sz="2400" dirty="0" smtClean="0">
                <a:latin typeface="+mn-ea"/>
                <a:ea typeface="+mn-ea"/>
              </a:rPr>
              <a:t>《</a:t>
            </a:r>
            <a:r>
              <a:rPr lang="zh-CN" altLang="en-US" sz="2400" dirty="0" smtClean="0">
                <a:latin typeface="+mn-ea"/>
                <a:ea typeface="+mn-ea"/>
              </a:rPr>
              <a:t>地狱中的奥菲欧</a:t>
            </a:r>
            <a:r>
              <a:rPr lang="en-US" altLang="zh-CN" sz="2400" dirty="0" smtClean="0">
                <a:latin typeface="+mn-ea"/>
                <a:ea typeface="+mn-ea"/>
              </a:rPr>
              <a:t>》《</a:t>
            </a:r>
            <a:r>
              <a:rPr lang="zh-CN" altLang="en-US" sz="2400" dirty="0" smtClean="0">
                <a:latin typeface="+mn-ea"/>
                <a:ea typeface="+mn-ea"/>
              </a:rPr>
              <a:t>美丽的海伦</a:t>
            </a:r>
            <a:r>
              <a:rPr lang="en-US" altLang="zh-CN" sz="2400" dirty="0" smtClean="0">
                <a:latin typeface="+mn-ea"/>
                <a:ea typeface="+mn-ea"/>
              </a:rPr>
              <a:t>》</a:t>
            </a:r>
            <a:r>
              <a:rPr lang="zh-CN" altLang="en-US" sz="2400" dirty="0" smtClean="0">
                <a:latin typeface="+mn-ea"/>
                <a:ea typeface="+mn-ea"/>
              </a:rPr>
              <a:t>。</a:t>
            </a:r>
            <a:endParaRPr lang="zh-CN" altLang="en-US" sz="2400" dirty="0">
              <a:latin typeface="+mn-ea"/>
              <a:ea typeface="+mn-ea"/>
            </a:endParaRPr>
          </a:p>
        </p:txBody>
      </p:sp>
      <p:sp>
        <p:nvSpPr>
          <p:cNvPr id="10" name="矩形 9"/>
          <p:cNvSpPr/>
          <p:nvPr/>
        </p:nvSpPr>
        <p:spPr>
          <a:xfrm>
            <a:off x="668735" y="5560541"/>
            <a:ext cx="11377264" cy="1200329"/>
          </a:xfrm>
          <a:prstGeom prst="rect">
            <a:avLst/>
          </a:prstGeom>
        </p:spPr>
        <p:txBody>
          <a:bodyPr wrap="square">
            <a:spAutoFit/>
          </a:bodyPr>
          <a:lstStyle/>
          <a:p>
            <a:pPr algn="just">
              <a:lnSpc>
                <a:spcPct val="150000"/>
              </a:lnSpc>
            </a:pPr>
            <a:r>
              <a:rPr lang="zh-CN" altLang="en-US" sz="2400" dirty="0" smtClean="0">
                <a:latin typeface="+mn-ea"/>
                <a:ea typeface="+mn-ea"/>
              </a:rPr>
              <a:t>     接着浪漫派喜歌剧发展成为介于大歌剧与喜歌剧之间的“抒情歌剧”，古诺的</a:t>
            </a:r>
            <a:r>
              <a:rPr lang="en-US" altLang="zh-CN" sz="2400" dirty="0" smtClean="0">
                <a:latin typeface="+mn-ea"/>
                <a:ea typeface="+mn-ea"/>
              </a:rPr>
              <a:t>《</a:t>
            </a:r>
            <a:r>
              <a:rPr lang="zh-CN" altLang="en-US" sz="2400" dirty="0" smtClean="0">
                <a:latin typeface="+mn-ea"/>
                <a:ea typeface="+mn-ea"/>
              </a:rPr>
              <a:t>浮士德</a:t>
            </a:r>
            <a:r>
              <a:rPr lang="en-US" altLang="zh-CN" sz="2400" dirty="0" smtClean="0">
                <a:latin typeface="+mn-ea"/>
                <a:ea typeface="+mn-ea"/>
              </a:rPr>
              <a:t>》</a:t>
            </a:r>
            <a:r>
              <a:rPr lang="zh-CN" altLang="en-US" sz="2400" dirty="0" smtClean="0">
                <a:latin typeface="+mn-ea"/>
                <a:ea typeface="+mn-ea"/>
              </a:rPr>
              <a:t>和比才的</a:t>
            </a:r>
            <a:r>
              <a:rPr lang="en-US" altLang="zh-CN" sz="2400" dirty="0" smtClean="0">
                <a:latin typeface="+mn-ea"/>
                <a:ea typeface="+mn-ea"/>
              </a:rPr>
              <a:t>《</a:t>
            </a:r>
            <a:r>
              <a:rPr lang="zh-CN" altLang="en-US" sz="2400" dirty="0" smtClean="0">
                <a:latin typeface="+mn-ea"/>
                <a:ea typeface="+mn-ea"/>
              </a:rPr>
              <a:t>卡门</a:t>
            </a:r>
            <a:r>
              <a:rPr lang="en-US" altLang="zh-CN" sz="2400" dirty="0" smtClean="0">
                <a:latin typeface="+mn-ea"/>
                <a:ea typeface="+mn-ea"/>
              </a:rPr>
              <a:t>》</a:t>
            </a:r>
            <a:r>
              <a:rPr lang="zh-CN" altLang="en-US" sz="2400" dirty="0" smtClean="0">
                <a:latin typeface="+mn-ea"/>
                <a:ea typeface="+mn-ea"/>
              </a:rPr>
              <a:t>是这一歌剧体裁的典范之作。</a:t>
            </a:r>
            <a:endParaRPr lang="zh-CN" altLang="en-US" sz="2400" dirty="0">
              <a:latin typeface="+mn-ea"/>
              <a:ea typeface="+mn-ea"/>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2756967" y="375965"/>
            <a:ext cx="698477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五、浪漫主义时期的音乐</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172662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10172223" y="591989"/>
              <a:ext cx="194264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矩形 5"/>
          <p:cNvSpPr/>
          <p:nvPr/>
        </p:nvSpPr>
        <p:spPr>
          <a:xfrm>
            <a:off x="4197127" y="1888133"/>
            <a:ext cx="3888432" cy="583108"/>
          </a:xfrm>
          <a:prstGeom prst="rect">
            <a:avLst/>
          </a:prstGeom>
          <a:solidFill>
            <a:srgbClr val="66CCFF"/>
          </a:solidFill>
        </p:spPr>
        <p:txBody>
          <a:bodyPr wrap="square">
            <a:spAutoFit/>
          </a:bodyPr>
          <a:lstStyle/>
          <a:p>
            <a:pPr algn="just">
              <a:lnSpc>
                <a:spcPct val="150000"/>
              </a:lnSpc>
            </a:pPr>
            <a:r>
              <a:rPr lang="zh-CN" altLang="en-US" sz="2400" dirty="0" smtClean="0"/>
              <a:t>浪漫主义音乐的创作特征</a:t>
            </a:r>
            <a:endParaRPr lang="zh-CN" altLang="en-US" sz="2400" dirty="0" smtClean="0"/>
          </a:p>
        </p:txBody>
      </p:sp>
      <p:sp>
        <p:nvSpPr>
          <p:cNvPr id="7" name="矩形 6"/>
          <p:cNvSpPr/>
          <p:nvPr/>
        </p:nvSpPr>
        <p:spPr>
          <a:xfrm>
            <a:off x="7653511" y="3256285"/>
            <a:ext cx="2954655" cy="461665"/>
          </a:xfrm>
          <a:prstGeom prst="rect">
            <a:avLst/>
          </a:prstGeom>
          <a:solidFill>
            <a:schemeClr val="accent6">
              <a:lumMod val="20000"/>
              <a:lumOff val="80000"/>
            </a:schemeClr>
          </a:solidFill>
        </p:spPr>
        <p:txBody>
          <a:bodyPr wrap="none">
            <a:spAutoFit/>
          </a:bodyPr>
          <a:lstStyle/>
          <a:p>
            <a:r>
              <a:rPr lang="zh-CN" altLang="en-US" sz="2400" dirty="0" smtClean="0"/>
              <a:t>重视反映民族的特点</a:t>
            </a:r>
            <a:endParaRPr lang="zh-CN" altLang="en-US" sz="2400" dirty="0" smtClean="0"/>
          </a:p>
        </p:txBody>
      </p:sp>
      <p:sp>
        <p:nvSpPr>
          <p:cNvPr id="8" name="矩形 7"/>
          <p:cNvSpPr/>
          <p:nvPr/>
        </p:nvSpPr>
        <p:spPr>
          <a:xfrm>
            <a:off x="1964879" y="3328293"/>
            <a:ext cx="2031325" cy="461665"/>
          </a:xfrm>
          <a:prstGeom prst="rect">
            <a:avLst/>
          </a:prstGeom>
          <a:solidFill>
            <a:schemeClr val="accent6">
              <a:lumMod val="20000"/>
              <a:lumOff val="80000"/>
            </a:schemeClr>
          </a:solidFill>
        </p:spPr>
        <p:txBody>
          <a:bodyPr wrap="none">
            <a:spAutoFit/>
          </a:bodyPr>
          <a:lstStyle/>
          <a:p>
            <a:r>
              <a:rPr lang="zh-CN" altLang="en-US" sz="2400" dirty="0" smtClean="0"/>
              <a:t>强调主观感情</a:t>
            </a:r>
            <a:endParaRPr lang="zh-CN" altLang="en-US" sz="2400" dirty="0" smtClean="0"/>
          </a:p>
        </p:txBody>
      </p:sp>
      <p:sp>
        <p:nvSpPr>
          <p:cNvPr id="9" name="矩形 8"/>
          <p:cNvSpPr/>
          <p:nvPr/>
        </p:nvSpPr>
        <p:spPr>
          <a:xfrm>
            <a:off x="1388815" y="4768453"/>
            <a:ext cx="2592288" cy="1200329"/>
          </a:xfrm>
          <a:prstGeom prst="rect">
            <a:avLst/>
          </a:prstGeom>
          <a:solidFill>
            <a:schemeClr val="accent6">
              <a:lumMod val="20000"/>
              <a:lumOff val="80000"/>
            </a:schemeClr>
          </a:solidFill>
        </p:spPr>
        <p:txBody>
          <a:bodyPr wrap="square">
            <a:spAutoFit/>
          </a:bodyPr>
          <a:lstStyle/>
          <a:p>
            <a:r>
              <a:rPr lang="zh-CN" altLang="en-US" sz="2400" dirty="0" smtClean="0"/>
              <a:t>重视音乐和其他艺术的结合，创造了“标题音乐”</a:t>
            </a:r>
            <a:endParaRPr lang="zh-CN" altLang="en-US" sz="2400" dirty="0" smtClean="0"/>
          </a:p>
        </p:txBody>
      </p:sp>
      <p:sp>
        <p:nvSpPr>
          <p:cNvPr id="10" name="矩形 9"/>
          <p:cNvSpPr/>
          <p:nvPr/>
        </p:nvSpPr>
        <p:spPr>
          <a:xfrm>
            <a:off x="6861423" y="4696445"/>
            <a:ext cx="4896544" cy="1938992"/>
          </a:xfrm>
          <a:prstGeom prst="rect">
            <a:avLst/>
          </a:prstGeom>
          <a:solidFill>
            <a:schemeClr val="accent6">
              <a:lumMod val="20000"/>
              <a:lumOff val="80000"/>
            </a:schemeClr>
          </a:solidFill>
        </p:spPr>
        <p:txBody>
          <a:bodyPr wrap="square">
            <a:spAutoFit/>
          </a:bodyPr>
          <a:lstStyle/>
          <a:p>
            <a:pPr algn="just"/>
            <a:r>
              <a:rPr lang="zh-CN" altLang="en-US" sz="2400" dirty="0" smtClean="0"/>
              <a:t>浪漫主义作曲家不但在政治上、思想上和道德观念上反对因循守旧，而且在艺术上，在音乐体裁、形式及创作手法诸方面，都进行了大胆的革新。</a:t>
            </a:r>
            <a:endParaRPr lang="zh-CN" altLang="en-US" sz="2400" dirty="0" smtClean="0"/>
          </a:p>
        </p:txBody>
      </p:sp>
      <p:cxnSp>
        <p:nvCxnSpPr>
          <p:cNvPr id="12" name="直接箭头连接符 11"/>
          <p:cNvCxnSpPr/>
          <p:nvPr/>
        </p:nvCxnSpPr>
        <p:spPr>
          <a:xfrm flipH="1">
            <a:off x="4125119" y="2608213"/>
            <a:ext cx="864096" cy="936104"/>
          </a:xfrm>
          <a:prstGeom prst="straightConnector1">
            <a:avLst/>
          </a:prstGeom>
          <a:ln w="19050">
            <a:solidFill>
              <a:srgbClr val="FBB80D"/>
            </a:solidFill>
            <a:tailEnd type="arrow"/>
          </a:ln>
        </p:spPr>
        <p:style>
          <a:lnRef idx="1">
            <a:schemeClr val="accent1"/>
          </a:lnRef>
          <a:fillRef idx="0">
            <a:schemeClr val="accent1"/>
          </a:fillRef>
          <a:effectRef idx="0">
            <a:schemeClr val="accent1"/>
          </a:effectRef>
          <a:fontRef idx="minor">
            <a:schemeClr val="tx1"/>
          </a:fontRef>
        </p:style>
      </p:cxnSp>
      <p:cxnSp>
        <p:nvCxnSpPr>
          <p:cNvPr id="13" name="直接箭头连接符 12"/>
          <p:cNvCxnSpPr/>
          <p:nvPr/>
        </p:nvCxnSpPr>
        <p:spPr>
          <a:xfrm flipH="1">
            <a:off x="3981103" y="2680221"/>
            <a:ext cx="1728192" cy="2736304"/>
          </a:xfrm>
          <a:prstGeom prst="straightConnector1">
            <a:avLst/>
          </a:prstGeom>
          <a:ln w="19050">
            <a:solidFill>
              <a:srgbClr val="FBB80D"/>
            </a:solidFill>
            <a:tailEnd type="arrow"/>
          </a:ln>
        </p:spPr>
        <p:style>
          <a:lnRef idx="1">
            <a:schemeClr val="accent1"/>
          </a:lnRef>
          <a:fillRef idx="0">
            <a:schemeClr val="accent1"/>
          </a:fillRef>
          <a:effectRef idx="0">
            <a:schemeClr val="accent1"/>
          </a:effectRef>
          <a:fontRef idx="minor">
            <a:schemeClr val="tx1"/>
          </a:fontRef>
        </p:style>
      </p:cxnSp>
      <p:cxnSp>
        <p:nvCxnSpPr>
          <p:cNvPr id="15" name="直接箭头连接符 14"/>
          <p:cNvCxnSpPr/>
          <p:nvPr/>
        </p:nvCxnSpPr>
        <p:spPr>
          <a:xfrm>
            <a:off x="6573391" y="2680221"/>
            <a:ext cx="936104" cy="864096"/>
          </a:xfrm>
          <a:prstGeom prst="straightConnector1">
            <a:avLst/>
          </a:prstGeom>
          <a:ln w="19050">
            <a:solidFill>
              <a:srgbClr val="FBB80D"/>
            </a:solidFill>
            <a:tailEnd type="arrow"/>
          </a:ln>
        </p:spPr>
        <p:style>
          <a:lnRef idx="1">
            <a:schemeClr val="accent1"/>
          </a:lnRef>
          <a:fillRef idx="0">
            <a:schemeClr val="accent1"/>
          </a:fillRef>
          <a:effectRef idx="0">
            <a:schemeClr val="accent1"/>
          </a:effectRef>
          <a:fontRef idx="minor">
            <a:schemeClr val="tx1"/>
          </a:fontRef>
        </p:style>
      </p:cxnSp>
      <p:cxnSp>
        <p:nvCxnSpPr>
          <p:cNvPr id="18" name="直接箭头连接符 17"/>
          <p:cNvCxnSpPr/>
          <p:nvPr/>
        </p:nvCxnSpPr>
        <p:spPr>
          <a:xfrm>
            <a:off x="6141343" y="2752229"/>
            <a:ext cx="1080120" cy="1800200"/>
          </a:xfrm>
          <a:prstGeom prst="straightConnector1">
            <a:avLst/>
          </a:prstGeom>
          <a:ln w="19050">
            <a:solidFill>
              <a:srgbClr val="FBB80D"/>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2756967" y="375965"/>
            <a:ext cx="698477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五、浪漫主义时期的音乐</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172662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10172223" y="591989"/>
              <a:ext cx="194264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矩形 5"/>
          <p:cNvSpPr/>
          <p:nvPr/>
        </p:nvSpPr>
        <p:spPr>
          <a:xfrm>
            <a:off x="812751" y="1312069"/>
            <a:ext cx="3512500" cy="583108"/>
          </a:xfrm>
          <a:prstGeom prst="rect">
            <a:avLst/>
          </a:prstGeom>
          <a:solidFill>
            <a:srgbClr val="FFCCFF"/>
          </a:solidFill>
        </p:spPr>
        <p:txBody>
          <a:bodyPr wrap="none">
            <a:spAutoFit/>
          </a:bodyPr>
          <a:lstStyle/>
          <a:p>
            <a:pPr algn="just">
              <a:lnSpc>
                <a:spcPct val="150000"/>
              </a:lnSpc>
            </a:pPr>
            <a:r>
              <a:rPr lang="zh-CN" altLang="en-US" sz="2400" dirty="0" smtClean="0"/>
              <a:t>鉴赏曲目</a:t>
            </a:r>
            <a:r>
              <a:rPr lang="en-US" altLang="zh-CN" sz="2400" dirty="0" smtClean="0"/>
              <a:t>——《</a:t>
            </a:r>
            <a:r>
              <a:rPr lang="zh-CN" altLang="en-US" sz="2400" dirty="0" smtClean="0"/>
              <a:t>小夜曲</a:t>
            </a:r>
            <a:r>
              <a:rPr lang="en-US" altLang="zh-CN" sz="2400" dirty="0" smtClean="0"/>
              <a:t>》</a:t>
            </a:r>
            <a:endParaRPr lang="zh-CN" altLang="en-US" sz="2400" dirty="0" smtClean="0"/>
          </a:p>
        </p:txBody>
      </p:sp>
      <p:pic>
        <p:nvPicPr>
          <p:cNvPr id="8" name="图片 7" descr="QQ图片20210121215344.png"/>
          <p:cNvPicPr>
            <a:picLocks noChangeAspect="1"/>
          </p:cNvPicPr>
          <p:nvPr/>
        </p:nvPicPr>
        <p:blipFill>
          <a:blip r:embed="rId1" cstate="print"/>
          <a:stretch>
            <a:fillRect/>
          </a:stretch>
        </p:blipFill>
        <p:spPr>
          <a:xfrm>
            <a:off x="3117007" y="2104157"/>
            <a:ext cx="7848872" cy="460028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2756967" y="375965"/>
            <a:ext cx="698477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五、浪漫主义时期的音乐</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172662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10172223" y="591989"/>
              <a:ext cx="194264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7" name="矩形 6"/>
          <p:cNvSpPr/>
          <p:nvPr/>
        </p:nvSpPr>
        <p:spPr>
          <a:xfrm>
            <a:off x="884759" y="1240061"/>
            <a:ext cx="6282489" cy="583108"/>
          </a:xfrm>
          <a:prstGeom prst="rect">
            <a:avLst/>
          </a:prstGeom>
          <a:solidFill>
            <a:srgbClr val="FFCCFF"/>
          </a:solidFill>
        </p:spPr>
        <p:txBody>
          <a:bodyPr wrap="none">
            <a:spAutoFit/>
          </a:bodyPr>
          <a:lstStyle/>
          <a:p>
            <a:pPr algn="just">
              <a:lnSpc>
                <a:spcPct val="150000"/>
              </a:lnSpc>
            </a:pPr>
            <a:r>
              <a:rPr lang="zh-CN" altLang="en-US" sz="2400" dirty="0" smtClean="0"/>
              <a:t>鉴赏曲目</a:t>
            </a:r>
            <a:r>
              <a:rPr lang="en-US" altLang="zh-CN" sz="2400" dirty="0" smtClean="0"/>
              <a:t>——《</a:t>
            </a:r>
            <a:r>
              <a:rPr lang="zh-CN" altLang="en-US" sz="2400" dirty="0" smtClean="0"/>
              <a:t>爱之梦</a:t>
            </a:r>
            <a:r>
              <a:rPr lang="en-US" altLang="zh-CN" sz="2400" dirty="0" smtClean="0"/>
              <a:t>》</a:t>
            </a:r>
            <a:r>
              <a:rPr lang="zh-CN" altLang="en-US" sz="2400" dirty="0" smtClean="0"/>
              <a:t>之三（钢琴独奏曲）</a:t>
            </a:r>
            <a:endParaRPr lang="zh-CN" altLang="en-US" sz="2400" dirty="0" smtClean="0"/>
          </a:p>
        </p:txBody>
      </p:sp>
      <p:pic>
        <p:nvPicPr>
          <p:cNvPr id="8" name="图片 7" descr="爱之梦.png"/>
          <p:cNvPicPr>
            <a:picLocks noChangeAspect="1"/>
          </p:cNvPicPr>
          <p:nvPr/>
        </p:nvPicPr>
        <p:blipFill>
          <a:blip r:embed="rId1" cstate="print"/>
          <a:stretch>
            <a:fillRect/>
          </a:stretch>
        </p:blipFill>
        <p:spPr>
          <a:xfrm>
            <a:off x="2108895" y="2248173"/>
            <a:ext cx="9001000" cy="445728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文本框 2"/>
          <p:cNvSpPr txBox="1">
            <a:spLocks noChangeArrowheads="1"/>
          </p:cNvSpPr>
          <p:nvPr>
            <p:custDataLst>
              <p:tags r:id="rId1"/>
            </p:custDataLst>
          </p:nvPr>
        </p:nvSpPr>
        <p:spPr bwMode="auto">
          <a:xfrm>
            <a:off x="5035020" y="2046997"/>
            <a:ext cx="1696079" cy="1569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0200" b="1" dirty="0" smtClean="0">
                <a:solidFill>
                  <a:schemeClr val="accent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6</a:t>
            </a:r>
            <a:endParaRPr lang="en-US" altLang="zh-CN" sz="10200" b="1" dirty="0" smtClean="0">
              <a:solidFill>
                <a:schemeClr val="accent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8" name="矩形 7"/>
          <p:cNvSpPr/>
          <p:nvPr/>
        </p:nvSpPr>
        <p:spPr>
          <a:xfrm>
            <a:off x="4083933" y="3616464"/>
            <a:ext cx="4176464" cy="738505"/>
          </a:xfrm>
          <a:prstGeom prst="rect">
            <a:avLst/>
          </a:prstGeom>
        </p:spPr>
        <p:txBody>
          <a:bodyPr wrap="square" lIns="0" tIns="0" rIns="0" bIns="0">
            <a:spAutoFit/>
          </a:bodyPr>
          <a:lstStyle/>
          <a:p>
            <a:r>
              <a:rPr lang="zh-CN" altLang="en-US" sz="4800" dirty="0" smtClean="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民族主义音乐</a:t>
            </a:r>
            <a:endParaRPr lang="zh-CN" altLang="en-US" sz="48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500"/>
                                        <p:tgtEl>
                                          <p:spTgt spid="2050"/>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32"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strVal val="4*#ppt_w"/>
                                          </p:val>
                                        </p:tav>
                                        <p:tav tm="100000">
                                          <p:val>
                                            <p:strVal val="#ppt_w"/>
                                          </p:val>
                                        </p:tav>
                                      </p:tavLst>
                                    </p:anim>
                                    <p:anim calcmode="lin" valueType="num">
                                      <p:cBhvr>
                                        <p:cTn id="13" dur="500" fill="hold"/>
                                        <p:tgtEl>
                                          <p:spTgt spid="8"/>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P spid="8"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2756967" y="375965"/>
            <a:ext cx="698477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六、民族主义音乐</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87875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164111" y="591989"/>
              <a:ext cx="2950761"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矩形 5"/>
          <p:cNvSpPr/>
          <p:nvPr/>
        </p:nvSpPr>
        <p:spPr>
          <a:xfrm>
            <a:off x="740743" y="1312069"/>
            <a:ext cx="11233248" cy="1667764"/>
          </a:xfrm>
          <a:prstGeom prst="rect">
            <a:avLst/>
          </a:prstGeom>
        </p:spPr>
        <p:txBody>
          <a:bodyPr wrap="square">
            <a:spAutoFit/>
          </a:bodyPr>
          <a:lstStyle/>
          <a:p>
            <a:pPr algn="just">
              <a:lnSpc>
                <a:spcPct val="150000"/>
              </a:lnSpc>
            </a:pPr>
            <a:r>
              <a:rPr lang="zh-CN" altLang="en-US" sz="2400" dirty="0" smtClean="0">
                <a:latin typeface="+mn-ea"/>
                <a:ea typeface="+mn-ea"/>
              </a:rPr>
              <a:t>    民族乐派是指由</a:t>
            </a:r>
            <a:r>
              <a:rPr lang="en-US" altLang="zh-CN" sz="2400" dirty="0" smtClean="0">
                <a:latin typeface="+mn-ea"/>
                <a:ea typeface="+mn-ea"/>
              </a:rPr>
              <a:t>19</a:t>
            </a:r>
            <a:r>
              <a:rPr lang="zh-CN" altLang="en-US" sz="2400" dirty="0" smtClean="0">
                <a:latin typeface="+mn-ea"/>
                <a:ea typeface="+mn-ea"/>
              </a:rPr>
              <a:t>世纪中期以后活跃于欧洲乐坛，与资产阶级民族主义文化运动密切联系的一批音乐家组成的乐派。民主性、人民性、民族性始终是他们艺术活</a:t>
            </a:r>
            <a:endParaRPr lang="zh-CN" altLang="en-US" sz="2400" dirty="0" smtClean="0">
              <a:latin typeface="+mn-ea"/>
              <a:ea typeface="+mn-ea"/>
            </a:endParaRPr>
          </a:p>
          <a:p>
            <a:pPr algn="just">
              <a:lnSpc>
                <a:spcPct val="150000"/>
              </a:lnSpc>
            </a:pPr>
            <a:r>
              <a:rPr lang="zh-CN" altLang="en-US" sz="2400" dirty="0" smtClean="0">
                <a:latin typeface="+mn-ea"/>
                <a:ea typeface="+mn-ea"/>
              </a:rPr>
              <a:t>动的鲜明标志。</a:t>
            </a:r>
            <a:endParaRPr lang="zh-CN" altLang="en-US" sz="2400" dirty="0" smtClean="0">
              <a:latin typeface="+mn-ea"/>
              <a:ea typeface="+mn-ea"/>
            </a:endParaRPr>
          </a:p>
        </p:txBody>
      </p:sp>
      <p:pic>
        <p:nvPicPr>
          <p:cNvPr id="7" name="图片 6" descr="作曲家格林卡.jpg"/>
          <p:cNvPicPr>
            <a:picLocks noChangeAspect="1"/>
          </p:cNvPicPr>
          <p:nvPr/>
        </p:nvPicPr>
        <p:blipFill>
          <a:blip r:embed="rId1" cstate="print"/>
          <a:stretch>
            <a:fillRect/>
          </a:stretch>
        </p:blipFill>
        <p:spPr>
          <a:xfrm>
            <a:off x="9309695" y="3328293"/>
            <a:ext cx="2543001" cy="3315320"/>
          </a:xfrm>
          <a:prstGeom prst="rect">
            <a:avLst/>
          </a:prstGeom>
        </p:spPr>
      </p:pic>
      <p:sp>
        <p:nvSpPr>
          <p:cNvPr id="8" name="矩形 7"/>
          <p:cNvSpPr/>
          <p:nvPr/>
        </p:nvSpPr>
        <p:spPr>
          <a:xfrm>
            <a:off x="740743" y="4120381"/>
            <a:ext cx="8424936" cy="1754326"/>
          </a:xfrm>
          <a:prstGeom prst="rect">
            <a:avLst/>
          </a:prstGeom>
        </p:spPr>
        <p:txBody>
          <a:bodyPr wrap="square">
            <a:spAutoFit/>
          </a:bodyPr>
          <a:lstStyle/>
          <a:p>
            <a:pPr algn="just">
              <a:lnSpc>
                <a:spcPct val="150000"/>
              </a:lnSpc>
            </a:pPr>
            <a:r>
              <a:rPr lang="en-US" altLang="zh-CN" sz="2400" dirty="0" smtClean="0">
                <a:latin typeface="+mn-ea"/>
                <a:ea typeface="+mn-ea"/>
              </a:rPr>
              <a:t>    </a:t>
            </a:r>
            <a:r>
              <a:rPr lang="en-US" altLang="zh-CN" sz="2400" dirty="0" smtClean="0">
                <a:latin typeface="+mn-ea"/>
                <a:ea typeface="+mn-ea"/>
              </a:rPr>
              <a:t>18</a:t>
            </a:r>
            <a:r>
              <a:rPr lang="zh-CN" altLang="en-US" sz="2400" dirty="0" smtClean="0">
                <a:latin typeface="+mn-ea"/>
                <a:ea typeface="+mn-ea"/>
              </a:rPr>
              <a:t>世</a:t>
            </a:r>
            <a:r>
              <a:rPr lang="zh-CN" altLang="en-US" sz="2400" dirty="0" smtClean="0">
                <a:latin typeface="+mn-ea"/>
                <a:ea typeface="+mn-ea"/>
              </a:rPr>
              <a:t>纪三四十年代，俄国首先出现了民族乐派的奠基者──作曲家格林卡，他的作品无论从内容到形式都具有鲜明的民族性，并在艺术上达到与西欧专业音乐并列的水平。</a:t>
            </a:r>
            <a:endParaRPr lang="zh-CN" altLang="en-US" sz="2400" dirty="0" smtClean="0">
              <a:latin typeface="+mn-ea"/>
              <a:ea typeface="+mn-ea"/>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2756967" y="375965"/>
            <a:ext cx="698477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六、民族主义音乐</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87875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164111" y="591989"/>
              <a:ext cx="2950761"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矩形 5"/>
          <p:cNvSpPr/>
          <p:nvPr/>
        </p:nvSpPr>
        <p:spPr>
          <a:xfrm>
            <a:off x="884759" y="1168053"/>
            <a:ext cx="11233248" cy="1754326"/>
          </a:xfrm>
          <a:prstGeom prst="rect">
            <a:avLst/>
          </a:prstGeom>
        </p:spPr>
        <p:txBody>
          <a:bodyPr wrap="square">
            <a:spAutoFit/>
          </a:bodyPr>
          <a:lstStyle/>
          <a:p>
            <a:pPr algn="just">
              <a:lnSpc>
                <a:spcPct val="150000"/>
              </a:lnSpc>
            </a:pPr>
            <a:r>
              <a:rPr lang="en-US" altLang="zh-CN" sz="2400" dirty="0" smtClean="0">
                <a:latin typeface="+mn-ea"/>
                <a:ea typeface="+mn-ea"/>
              </a:rPr>
              <a:t>    </a:t>
            </a:r>
            <a:r>
              <a:rPr lang="en-US" altLang="zh-CN" sz="2400" dirty="0" smtClean="0">
                <a:latin typeface="+mn-ea"/>
                <a:ea typeface="+mn-ea"/>
              </a:rPr>
              <a:t>19</a:t>
            </a:r>
            <a:r>
              <a:rPr lang="zh-CN" altLang="en-US" sz="2400" dirty="0" smtClean="0">
                <a:latin typeface="+mn-ea"/>
                <a:ea typeface="+mn-ea"/>
              </a:rPr>
              <a:t>世</a:t>
            </a:r>
            <a:r>
              <a:rPr lang="zh-CN" altLang="en-US" sz="2400" dirty="0" smtClean="0">
                <a:latin typeface="+mn-ea"/>
                <a:ea typeface="+mn-ea"/>
              </a:rPr>
              <a:t>纪民族乐派代表人物有：波兰的莫纽什科，匈牙利的埃尔凯尔，捷克的斯美塔那、德沃夏克，挪威的格里格，芬兰的西贝柳斯，俄国的格林卡和以巴拉基列夫为首的“五人团（强力集团）”、柴可夫斯基，等等。</a:t>
            </a:r>
            <a:endParaRPr lang="zh-CN" altLang="en-US" sz="2400" dirty="0" smtClean="0">
              <a:latin typeface="+mn-ea"/>
              <a:ea typeface="+mn-ea"/>
            </a:endParaRPr>
          </a:p>
        </p:txBody>
      </p:sp>
      <p:pic>
        <p:nvPicPr>
          <p:cNvPr id="7" name="图片 6" descr="波兰的莫纽什科_b.jpg"/>
          <p:cNvPicPr>
            <a:picLocks noChangeAspect="1"/>
          </p:cNvPicPr>
          <p:nvPr/>
        </p:nvPicPr>
        <p:blipFill>
          <a:blip r:embed="rId1" cstate="print"/>
          <a:stretch>
            <a:fillRect/>
          </a:stretch>
        </p:blipFill>
        <p:spPr>
          <a:xfrm>
            <a:off x="1100783" y="2968253"/>
            <a:ext cx="2879021" cy="2979787"/>
          </a:xfrm>
          <a:prstGeom prst="rect">
            <a:avLst/>
          </a:prstGeom>
        </p:spPr>
      </p:pic>
      <p:sp>
        <p:nvSpPr>
          <p:cNvPr id="8" name="矩形 7"/>
          <p:cNvSpPr/>
          <p:nvPr/>
        </p:nvSpPr>
        <p:spPr>
          <a:xfrm>
            <a:off x="1532831" y="5992589"/>
            <a:ext cx="1838965" cy="400110"/>
          </a:xfrm>
          <a:prstGeom prst="rect">
            <a:avLst/>
          </a:prstGeom>
        </p:spPr>
        <p:txBody>
          <a:bodyPr wrap="none">
            <a:spAutoFit/>
          </a:bodyPr>
          <a:lstStyle/>
          <a:p>
            <a:r>
              <a:rPr lang="zh-CN" altLang="en-US" sz="2000" dirty="0" smtClean="0"/>
              <a:t>波兰  莫纽什科</a:t>
            </a:r>
            <a:endParaRPr lang="zh-CN" altLang="en-US" sz="2000" dirty="0"/>
          </a:p>
        </p:txBody>
      </p:sp>
      <p:pic>
        <p:nvPicPr>
          <p:cNvPr id="9" name="图片 8" descr="捷克的斯美塔那、.png"/>
          <p:cNvPicPr>
            <a:picLocks noChangeAspect="1"/>
          </p:cNvPicPr>
          <p:nvPr/>
        </p:nvPicPr>
        <p:blipFill>
          <a:blip r:embed="rId2" cstate="print"/>
          <a:stretch>
            <a:fillRect/>
          </a:stretch>
        </p:blipFill>
        <p:spPr>
          <a:xfrm>
            <a:off x="4773191" y="3400301"/>
            <a:ext cx="2880320" cy="2974638"/>
          </a:xfrm>
          <a:prstGeom prst="rect">
            <a:avLst/>
          </a:prstGeom>
        </p:spPr>
      </p:pic>
      <p:sp>
        <p:nvSpPr>
          <p:cNvPr id="10" name="矩形 9"/>
          <p:cNvSpPr/>
          <p:nvPr/>
        </p:nvSpPr>
        <p:spPr>
          <a:xfrm>
            <a:off x="5349255" y="6424637"/>
            <a:ext cx="2088231" cy="400110"/>
          </a:xfrm>
          <a:prstGeom prst="rect">
            <a:avLst/>
          </a:prstGeom>
        </p:spPr>
        <p:txBody>
          <a:bodyPr wrap="square">
            <a:spAutoFit/>
          </a:bodyPr>
          <a:lstStyle/>
          <a:p>
            <a:r>
              <a:rPr lang="zh-CN" altLang="en-US" sz="2000" dirty="0" smtClean="0"/>
              <a:t>捷克  斯美塔那</a:t>
            </a:r>
            <a:endParaRPr lang="zh-CN" altLang="en-US" sz="2000" dirty="0" smtClean="0"/>
          </a:p>
        </p:txBody>
      </p:sp>
      <p:pic>
        <p:nvPicPr>
          <p:cNvPr id="11" name="图片 10" descr="挪威的格里格.jpg"/>
          <p:cNvPicPr>
            <a:picLocks noChangeAspect="1"/>
          </p:cNvPicPr>
          <p:nvPr/>
        </p:nvPicPr>
        <p:blipFill>
          <a:blip r:embed="rId3" cstate="print"/>
          <a:stretch>
            <a:fillRect/>
          </a:stretch>
        </p:blipFill>
        <p:spPr>
          <a:xfrm>
            <a:off x="9237687" y="2464197"/>
            <a:ext cx="2540000" cy="3771900"/>
          </a:xfrm>
          <a:prstGeom prst="rect">
            <a:avLst/>
          </a:prstGeom>
        </p:spPr>
      </p:pic>
      <p:sp>
        <p:nvSpPr>
          <p:cNvPr id="12" name="矩形 11"/>
          <p:cNvSpPr/>
          <p:nvPr/>
        </p:nvSpPr>
        <p:spPr>
          <a:xfrm>
            <a:off x="9813751" y="6280621"/>
            <a:ext cx="1640193" cy="400110"/>
          </a:xfrm>
          <a:prstGeom prst="rect">
            <a:avLst/>
          </a:prstGeom>
        </p:spPr>
        <p:txBody>
          <a:bodyPr wrap="none">
            <a:spAutoFit/>
          </a:bodyPr>
          <a:lstStyle/>
          <a:p>
            <a:r>
              <a:rPr lang="zh-CN" altLang="en-US" sz="2000" dirty="0" smtClean="0"/>
              <a:t>挪威   格里格</a:t>
            </a:r>
            <a:endParaRPr lang="zh-CN" altLang="en-US" sz="2000" dirty="0" smtClean="0"/>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2756967" y="375965"/>
            <a:ext cx="698477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六、民族主义音乐</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87875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164111" y="591989"/>
              <a:ext cx="2950761"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矩形 5"/>
          <p:cNvSpPr/>
          <p:nvPr/>
        </p:nvSpPr>
        <p:spPr>
          <a:xfrm>
            <a:off x="884759" y="1168053"/>
            <a:ext cx="3790751" cy="461665"/>
          </a:xfrm>
          <a:prstGeom prst="rect">
            <a:avLst/>
          </a:prstGeom>
          <a:solidFill>
            <a:srgbClr val="FBB80D"/>
          </a:solidFill>
        </p:spPr>
        <p:txBody>
          <a:bodyPr wrap="square">
            <a:spAutoFit/>
          </a:bodyPr>
          <a:lstStyle/>
          <a:p>
            <a:r>
              <a:rPr lang="zh-CN" altLang="en-US" sz="2400" dirty="0" smtClean="0">
                <a:latin typeface="+mn-ea"/>
                <a:ea typeface="+mn-ea"/>
              </a:rPr>
              <a:t>民族乐派与浪漫乐派区别</a:t>
            </a:r>
            <a:endParaRPr lang="zh-CN" altLang="en-US" sz="2400" dirty="0" smtClean="0">
              <a:latin typeface="+mn-ea"/>
              <a:ea typeface="+mn-ea"/>
            </a:endParaRPr>
          </a:p>
        </p:txBody>
      </p:sp>
      <p:sp>
        <p:nvSpPr>
          <p:cNvPr id="7" name="矩形 6"/>
          <p:cNvSpPr/>
          <p:nvPr/>
        </p:nvSpPr>
        <p:spPr>
          <a:xfrm>
            <a:off x="884759" y="1888133"/>
            <a:ext cx="11161240" cy="1615827"/>
          </a:xfrm>
          <a:prstGeom prst="rect">
            <a:avLst/>
          </a:prstGeom>
          <a:solidFill>
            <a:schemeClr val="accent5">
              <a:lumMod val="40000"/>
              <a:lumOff val="60000"/>
            </a:schemeClr>
          </a:solidFill>
        </p:spPr>
        <p:txBody>
          <a:bodyPr wrap="square">
            <a:spAutoFit/>
          </a:bodyPr>
          <a:lstStyle/>
          <a:p>
            <a:pPr algn="just">
              <a:lnSpc>
                <a:spcPct val="150000"/>
              </a:lnSpc>
            </a:pPr>
            <a:r>
              <a:rPr lang="zh-CN" altLang="en-US" sz="2200" dirty="0" smtClean="0"/>
              <a:t>         首先是民族乐派作曲家的创作大都取材于本民族的历史和传说，描写了人民反抗异族压迫、反抗封建暴政的斗争故事，热情地歌颂了民族英雄、人民群众的爱国主义思想和英勇顽强的战斗精神。</a:t>
            </a:r>
            <a:endParaRPr lang="zh-CN" altLang="en-US" sz="2200" dirty="0"/>
          </a:p>
        </p:txBody>
      </p:sp>
      <p:sp>
        <p:nvSpPr>
          <p:cNvPr id="8" name="矩形 7"/>
          <p:cNvSpPr/>
          <p:nvPr/>
        </p:nvSpPr>
        <p:spPr>
          <a:xfrm>
            <a:off x="884759" y="3760341"/>
            <a:ext cx="11161240" cy="1107996"/>
          </a:xfrm>
          <a:prstGeom prst="rect">
            <a:avLst/>
          </a:prstGeom>
          <a:solidFill>
            <a:schemeClr val="accent5">
              <a:lumMod val="40000"/>
              <a:lumOff val="60000"/>
            </a:schemeClr>
          </a:solidFill>
        </p:spPr>
        <p:txBody>
          <a:bodyPr wrap="square">
            <a:spAutoFit/>
          </a:bodyPr>
          <a:lstStyle/>
          <a:p>
            <a:pPr algn="just">
              <a:lnSpc>
                <a:spcPct val="150000"/>
              </a:lnSpc>
            </a:pPr>
            <a:r>
              <a:rPr lang="zh-CN" altLang="en-US" sz="2200" dirty="0" smtClean="0"/>
              <a:t>        其次是民族乐派描写了祖国的瑰丽山河、人民的生活风俗和伦理道德、民间的美丽传说等，充满了对祖国和人民的无限热爱，具有深厚民族感情和强烈民族意识。</a:t>
            </a:r>
            <a:endParaRPr lang="zh-CN" altLang="en-US" sz="2200" dirty="0" smtClean="0"/>
          </a:p>
        </p:txBody>
      </p:sp>
      <p:pic>
        <p:nvPicPr>
          <p:cNvPr id="9" name="图片 8" descr="t01ae21a49ac54a41c1.jpg"/>
          <p:cNvPicPr>
            <a:picLocks noChangeAspect="1"/>
          </p:cNvPicPr>
          <p:nvPr/>
        </p:nvPicPr>
        <p:blipFill>
          <a:blip r:embed="rId1" cstate="print"/>
          <a:stretch>
            <a:fillRect/>
          </a:stretch>
        </p:blipFill>
        <p:spPr>
          <a:xfrm>
            <a:off x="9453711" y="4984477"/>
            <a:ext cx="2098539" cy="177851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2756967" y="375965"/>
            <a:ext cx="698477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六、民族主义音乐</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87875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164111" y="591989"/>
              <a:ext cx="2950761"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矩形 5"/>
          <p:cNvSpPr/>
          <p:nvPr/>
        </p:nvSpPr>
        <p:spPr>
          <a:xfrm>
            <a:off x="812751" y="1168053"/>
            <a:ext cx="4068598" cy="461665"/>
          </a:xfrm>
          <a:prstGeom prst="rect">
            <a:avLst/>
          </a:prstGeom>
          <a:solidFill>
            <a:srgbClr val="CC99FF"/>
          </a:solidFill>
        </p:spPr>
        <p:txBody>
          <a:bodyPr wrap="square">
            <a:spAutoFit/>
          </a:bodyPr>
          <a:lstStyle/>
          <a:p>
            <a:r>
              <a:rPr lang="zh-CN" altLang="en-US" sz="2400" dirty="0" smtClean="0">
                <a:latin typeface="+mn-ea"/>
                <a:ea typeface="+mn-ea"/>
              </a:rPr>
              <a:t>民族乐派作曲家的民族特点</a:t>
            </a:r>
            <a:endParaRPr lang="zh-CN" altLang="en-US" sz="2400" dirty="0" smtClean="0">
              <a:latin typeface="+mn-ea"/>
              <a:ea typeface="+mn-ea"/>
            </a:endParaRPr>
          </a:p>
        </p:txBody>
      </p:sp>
      <p:graphicFrame>
        <p:nvGraphicFramePr>
          <p:cNvPr id="7" name="表格 6"/>
          <p:cNvGraphicFramePr>
            <a:graphicFrameLocks noGrp="1"/>
          </p:cNvGraphicFramePr>
          <p:nvPr/>
        </p:nvGraphicFramePr>
        <p:xfrm>
          <a:off x="1820863" y="2176165"/>
          <a:ext cx="9217024" cy="3291840"/>
        </p:xfrm>
        <a:graphic>
          <a:graphicData uri="http://schemas.openxmlformats.org/drawingml/2006/table">
            <a:tbl>
              <a:tblPr firstRow="1" bandRow="1">
                <a:tableStyleId>{22838BEF-8BB2-4498-84A7-C5851F593DF1}</a:tableStyleId>
              </a:tblPr>
              <a:tblGrid>
                <a:gridCol w="2400080"/>
                <a:gridCol w="6816944"/>
              </a:tblGrid>
              <a:tr h="648072">
                <a:tc>
                  <a:txBody>
                    <a:bodyPr/>
                    <a:lstStyle/>
                    <a:p>
                      <a:pPr algn="ctr"/>
                      <a:r>
                        <a:rPr lang="zh-CN" altLang="en-US" sz="2200" b="0" kern="1200" baseline="0" dirty="0" smtClean="0">
                          <a:solidFill>
                            <a:schemeClr val="dk1"/>
                          </a:solidFill>
                          <a:latin typeface="+mn-lt"/>
                          <a:ea typeface="+mn-ea"/>
                          <a:cs typeface="+mn-cs"/>
                        </a:rPr>
                        <a:t>调  式</a:t>
                      </a:r>
                      <a:endParaRPr lang="zh-CN" altLang="en-US" sz="2200" b="0" dirty="0"/>
                    </a:p>
                  </a:txBody>
                  <a:tcPr anchor="ctr">
                    <a:solidFill>
                      <a:srgbClr val="FFFF00"/>
                    </a:solidFill>
                  </a:tcPr>
                </a:tc>
                <a:tc>
                  <a:txBody>
                    <a:bodyPr/>
                    <a:lstStyle/>
                    <a:p>
                      <a:pPr algn="just">
                        <a:lnSpc>
                          <a:spcPct val="150000"/>
                        </a:lnSpc>
                      </a:pPr>
                      <a:r>
                        <a:rPr lang="zh-CN" altLang="en-US" sz="2200" b="0" kern="1200" baseline="0" dirty="0" smtClean="0">
                          <a:solidFill>
                            <a:schemeClr val="dk1"/>
                          </a:solidFill>
                          <a:latin typeface="+mn-lt"/>
                          <a:ea typeface="+mn-ea"/>
                          <a:cs typeface="+mn-cs"/>
                        </a:rPr>
                        <a:t>以大小调为主，同时间插民族民间音乐中特有的各种调式和音阶</a:t>
                      </a:r>
                      <a:endParaRPr lang="zh-CN" altLang="en-US" sz="2200" b="0" dirty="0"/>
                    </a:p>
                  </a:txBody>
                  <a:tcPr>
                    <a:solidFill>
                      <a:srgbClr val="FFFF00"/>
                    </a:solidFill>
                  </a:tcPr>
                </a:tc>
              </a:tr>
              <a:tr h="548918">
                <a:tc>
                  <a:txBody>
                    <a:bodyPr/>
                    <a:lstStyle/>
                    <a:p>
                      <a:pPr algn="ctr"/>
                      <a:r>
                        <a:rPr lang="zh-CN" altLang="en-US" sz="2200" b="0" kern="1200" baseline="0" dirty="0" smtClean="0">
                          <a:solidFill>
                            <a:schemeClr val="dk1"/>
                          </a:solidFill>
                          <a:latin typeface="+mn-lt"/>
                          <a:ea typeface="+mn-ea"/>
                          <a:cs typeface="+mn-cs"/>
                        </a:rPr>
                        <a:t>旋  律</a:t>
                      </a:r>
                      <a:endParaRPr lang="zh-CN" altLang="en-US" sz="2200" b="0" dirty="0"/>
                    </a:p>
                  </a:txBody>
                  <a:tcPr anchor="ctr">
                    <a:solidFill>
                      <a:srgbClr val="FFFF00"/>
                    </a:solidFill>
                  </a:tcPr>
                </a:tc>
                <a:tc>
                  <a:txBody>
                    <a:bodyPr/>
                    <a:lstStyle/>
                    <a:p>
                      <a:pPr marL="0" algn="just" defTabSz="914400" rtl="0" eaLnBrk="1" latinLnBrk="0" hangingPunct="1">
                        <a:lnSpc>
                          <a:spcPct val="150000"/>
                        </a:lnSpc>
                      </a:pPr>
                      <a:r>
                        <a:rPr lang="zh-CN" altLang="en-US" sz="2200" b="0" kern="1200" baseline="0" dirty="0" smtClean="0">
                          <a:solidFill>
                            <a:schemeClr val="dk1"/>
                          </a:solidFill>
                          <a:latin typeface="+mn-lt"/>
                          <a:ea typeface="+mn-ea"/>
                          <a:cs typeface="+mn-cs"/>
                        </a:rPr>
                        <a:t>不仅具有各自不同的民族风格和个性特征，同时也具有共同的特性</a:t>
                      </a:r>
                      <a:endParaRPr lang="zh-CN" altLang="en-US" sz="2200" b="0" kern="1200" baseline="0" dirty="0" smtClean="0">
                        <a:solidFill>
                          <a:schemeClr val="dk1"/>
                        </a:solidFill>
                        <a:latin typeface="+mn-lt"/>
                        <a:ea typeface="+mn-ea"/>
                        <a:cs typeface="+mn-cs"/>
                      </a:endParaRPr>
                    </a:p>
                  </a:txBody>
                  <a:tcPr>
                    <a:solidFill>
                      <a:srgbClr val="FFFF00"/>
                    </a:solidFill>
                  </a:tcPr>
                </a:tc>
              </a:tr>
              <a:tr h="468782">
                <a:tc>
                  <a:txBody>
                    <a:bodyPr/>
                    <a:lstStyle/>
                    <a:p>
                      <a:pPr algn="ctr"/>
                      <a:r>
                        <a:rPr lang="zh-CN" altLang="en-US" sz="2200" b="0" kern="1200" baseline="0" dirty="0" smtClean="0">
                          <a:solidFill>
                            <a:schemeClr val="dk1"/>
                          </a:solidFill>
                          <a:latin typeface="+mn-lt"/>
                          <a:ea typeface="+mn-ea"/>
                          <a:cs typeface="+mn-cs"/>
                        </a:rPr>
                        <a:t>和  声</a:t>
                      </a:r>
                      <a:endParaRPr lang="zh-CN" altLang="en-US" sz="2200" b="0" dirty="0"/>
                    </a:p>
                  </a:txBody>
                  <a:tcPr anchor="ctr">
                    <a:solidFill>
                      <a:srgbClr val="FFFF00"/>
                    </a:solidFill>
                  </a:tcPr>
                </a:tc>
                <a:tc>
                  <a:txBody>
                    <a:bodyPr/>
                    <a:lstStyle/>
                    <a:p>
                      <a:pPr marL="0" algn="just" defTabSz="914400" rtl="0" eaLnBrk="1" latinLnBrk="0" hangingPunct="1">
                        <a:lnSpc>
                          <a:spcPct val="150000"/>
                        </a:lnSpc>
                      </a:pPr>
                      <a:r>
                        <a:rPr lang="zh-CN" altLang="en-US" sz="2200" b="0" kern="1200" baseline="0" dirty="0" smtClean="0">
                          <a:solidFill>
                            <a:schemeClr val="dk1"/>
                          </a:solidFill>
                          <a:latin typeface="+mn-lt"/>
                          <a:ea typeface="+mn-ea"/>
                          <a:cs typeface="+mn-cs"/>
                        </a:rPr>
                        <a:t>穆索尔斯基和格里格的表现手法尤为大胆、新颖，富于描绘性和色彩性</a:t>
                      </a:r>
                      <a:endParaRPr lang="zh-CN" altLang="en-US" sz="2200" b="0" kern="1200" baseline="0" dirty="0" smtClean="0">
                        <a:solidFill>
                          <a:schemeClr val="dk1"/>
                        </a:solidFill>
                        <a:latin typeface="+mn-lt"/>
                        <a:ea typeface="+mn-ea"/>
                        <a:cs typeface="+mn-cs"/>
                      </a:endParaRPr>
                    </a:p>
                  </a:txBody>
                  <a:tcPr>
                    <a:solidFill>
                      <a:srgbClr val="FFFF00"/>
                    </a:solid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2756967" y="375965"/>
            <a:ext cx="698477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六、民族主义音乐</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87875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164111" y="591989"/>
              <a:ext cx="2950761"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矩形 5"/>
          <p:cNvSpPr/>
          <p:nvPr/>
        </p:nvSpPr>
        <p:spPr>
          <a:xfrm>
            <a:off x="956767" y="1600101"/>
            <a:ext cx="6673622" cy="430887"/>
          </a:xfrm>
          <a:prstGeom prst="rect">
            <a:avLst/>
          </a:prstGeom>
          <a:solidFill>
            <a:srgbClr val="FBB80D"/>
          </a:solidFill>
        </p:spPr>
        <p:txBody>
          <a:bodyPr wrap="none">
            <a:spAutoFit/>
          </a:bodyPr>
          <a:lstStyle/>
          <a:p>
            <a:r>
              <a:rPr lang="zh-CN" altLang="en-US" sz="2200" dirty="0" smtClean="0">
                <a:latin typeface="+mj-ea"/>
                <a:ea typeface="+mj-ea"/>
              </a:rPr>
              <a:t>鉴赏曲目</a:t>
            </a:r>
            <a:r>
              <a:rPr lang="en-US" altLang="zh-CN" sz="2200" dirty="0" smtClean="0">
                <a:latin typeface="+mj-ea"/>
                <a:ea typeface="+mj-ea"/>
              </a:rPr>
              <a:t>——《</a:t>
            </a:r>
            <a:r>
              <a:rPr lang="zh-CN" altLang="en-US" sz="2200" dirty="0" smtClean="0">
                <a:latin typeface="+mj-ea"/>
                <a:ea typeface="+mj-ea"/>
              </a:rPr>
              <a:t>卡玛林斯卡亚幻想曲</a:t>
            </a:r>
            <a:r>
              <a:rPr lang="en-US" altLang="zh-CN" sz="2200" dirty="0" smtClean="0">
                <a:latin typeface="+mj-ea"/>
                <a:ea typeface="+mj-ea"/>
              </a:rPr>
              <a:t>》</a:t>
            </a:r>
            <a:r>
              <a:rPr lang="zh-CN" altLang="en-US" sz="2200" dirty="0" smtClean="0">
                <a:latin typeface="+mj-ea"/>
                <a:ea typeface="+mj-ea"/>
              </a:rPr>
              <a:t>（管弦乐曲）</a:t>
            </a:r>
            <a:endParaRPr lang="zh-CN" altLang="en-US" sz="2200" dirty="0">
              <a:latin typeface="+mj-ea"/>
              <a:ea typeface="+mj-ea"/>
            </a:endParaRPr>
          </a:p>
        </p:txBody>
      </p:sp>
      <p:pic>
        <p:nvPicPr>
          <p:cNvPr id="7" name="图片 6" descr="卡玛琳.png"/>
          <p:cNvPicPr>
            <a:picLocks noChangeAspect="1"/>
          </p:cNvPicPr>
          <p:nvPr/>
        </p:nvPicPr>
        <p:blipFill>
          <a:blip r:embed="rId1" cstate="print"/>
          <a:stretch>
            <a:fillRect/>
          </a:stretch>
        </p:blipFill>
        <p:spPr>
          <a:xfrm>
            <a:off x="3044999" y="2248173"/>
            <a:ext cx="6915150" cy="463867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4454798" y="746053"/>
            <a:ext cx="3949155"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一 古希腊音乐</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1166029"/>
            <a:ext cx="11086097" cy="0"/>
            <a:chOff x="1028775" y="591989"/>
            <a:chExt cx="11086097" cy="0"/>
          </a:xfrm>
        </p:grpSpPr>
        <p:cxnSp>
          <p:nvCxnSpPr>
            <p:cNvPr id="19" name="直接连接符 18"/>
            <p:cNvCxnSpPr/>
            <p:nvPr/>
          </p:nvCxnSpPr>
          <p:spPr>
            <a:xfrm>
              <a:off x="10287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86106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矩形 5"/>
          <p:cNvSpPr/>
          <p:nvPr/>
        </p:nvSpPr>
        <p:spPr>
          <a:xfrm>
            <a:off x="884759" y="1886109"/>
            <a:ext cx="11161240" cy="1691104"/>
          </a:xfrm>
          <a:prstGeom prst="rect">
            <a:avLst/>
          </a:prstGeom>
        </p:spPr>
        <p:txBody>
          <a:bodyPr wrap="square">
            <a:spAutoFit/>
          </a:bodyPr>
          <a:lstStyle/>
          <a:p>
            <a:pPr algn="just">
              <a:lnSpc>
                <a:spcPct val="150000"/>
              </a:lnSpc>
            </a:pPr>
            <a:r>
              <a:rPr lang="zh-CN" altLang="en-US" sz="2400" dirty="0" smtClean="0"/>
              <a:t>         希腊的地理位置使它处于东西方文明交汇的特殊地位：一方面，它在与东方文化的长期交融中发展出灿烂的古希腊文明；另一方面，它作为源头向西扩展，对西方文化的发展产生了深远的影响。</a:t>
            </a:r>
            <a:endParaRPr lang="zh-CN" altLang="en-US" sz="2400" dirty="0" smtClean="0"/>
          </a:p>
        </p:txBody>
      </p:sp>
      <p:sp>
        <p:nvSpPr>
          <p:cNvPr id="7" name="矩形 6"/>
          <p:cNvSpPr/>
          <p:nvPr/>
        </p:nvSpPr>
        <p:spPr>
          <a:xfrm>
            <a:off x="956767" y="4190365"/>
            <a:ext cx="11161240" cy="461665"/>
          </a:xfrm>
          <a:prstGeom prst="rect">
            <a:avLst/>
          </a:prstGeom>
        </p:spPr>
        <p:txBody>
          <a:bodyPr wrap="square">
            <a:spAutoFit/>
          </a:bodyPr>
          <a:lstStyle/>
          <a:p>
            <a:pPr algn="just"/>
            <a:r>
              <a:rPr lang="zh-CN" altLang="en-US" sz="2400" dirty="0" smtClean="0"/>
              <a:t>        古希腊音乐以诗与乐为主，或诗、乐、舞三位一体，其中诗的地位在乐之上。</a:t>
            </a:r>
            <a:endParaRPr lang="zh-CN" altLang="en-US" sz="2400" dirty="0" smtClean="0"/>
          </a:p>
        </p:txBody>
      </p:sp>
      <p:sp>
        <p:nvSpPr>
          <p:cNvPr id="8" name="十字星 7"/>
          <p:cNvSpPr/>
          <p:nvPr/>
        </p:nvSpPr>
        <p:spPr>
          <a:xfrm>
            <a:off x="884759" y="1886109"/>
            <a:ext cx="648072" cy="648072"/>
          </a:xfrm>
          <a:prstGeom prst="star4">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十字星 8"/>
          <p:cNvSpPr/>
          <p:nvPr/>
        </p:nvSpPr>
        <p:spPr>
          <a:xfrm>
            <a:off x="884759" y="4046349"/>
            <a:ext cx="648072" cy="648072"/>
          </a:xfrm>
          <a:prstGeom prst="star4">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rotWithShape="1">
          <a:blip r:embed="rId1" cstate="print">
            <a:extLst>
              <a:ext uri="{28A0092B-C50C-407E-A947-70E740481C1C}">
                <a14:useLocalDpi xmlns:a14="http://schemas.microsoft.com/office/drawing/2010/main" val="0"/>
              </a:ext>
            </a:extLst>
          </a:blip>
          <a:srcRect t="34485"/>
          <a:stretch>
            <a:fillRect/>
          </a:stretch>
        </p:blipFill>
        <p:spPr>
          <a:xfrm rot="1949673">
            <a:off x="3930285" y="3518872"/>
            <a:ext cx="6349206" cy="4159693"/>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文本框 2"/>
          <p:cNvSpPr txBox="1">
            <a:spLocks noChangeArrowheads="1"/>
          </p:cNvSpPr>
          <p:nvPr>
            <p:custDataLst>
              <p:tags r:id="rId1"/>
            </p:custDataLst>
          </p:nvPr>
        </p:nvSpPr>
        <p:spPr bwMode="auto">
          <a:xfrm>
            <a:off x="5403955" y="2306077"/>
            <a:ext cx="1696079" cy="1569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0200" b="1" dirty="0" smtClean="0">
                <a:solidFill>
                  <a:schemeClr val="accent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7</a:t>
            </a:r>
            <a:endParaRPr lang="en-US" altLang="zh-CN" sz="10200" b="1" dirty="0" smtClean="0">
              <a:solidFill>
                <a:schemeClr val="accent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8" name="矩形 7"/>
          <p:cNvSpPr/>
          <p:nvPr/>
        </p:nvSpPr>
        <p:spPr>
          <a:xfrm>
            <a:off x="4163943" y="3875544"/>
            <a:ext cx="4176464" cy="738505"/>
          </a:xfrm>
          <a:prstGeom prst="rect">
            <a:avLst/>
          </a:prstGeom>
        </p:spPr>
        <p:txBody>
          <a:bodyPr wrap="square" lIns="0" tIns="0" rIns="0" bIns="0">
            <a:spAutoFit/>
          </a:bodyPr>
          <a:lstStyle/>
          <a:p>
            <a:r>
              <a:rPr lang="zh-CN" altLang="en-US" sz="4800" dirty="0" smtClean="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印象主义音乐</a:t>
            </a:r>
            <a:endParaRPr lang="zh-CN" altLang="en-US" sz="48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500"/>
                                        <p:tgtEl>
                                          <p:spTgt spid="2050"/>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32"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strVal val="4*#ppt_w"/>
                                          </p:val>
                                        </p:tav>
                                        <p:tav tm="100000">
                                          <p:val>
                                            <p:strVal val="#ppt_w"/>
                                          </p:val>
                                        </p:tav>
                                      </p:tavLst>
                                    </p:anim>
                                    <p:anim calcmode="lin" valueType="num">
                                      <p:cBhvr>
                                        <p:cTn id="13" dur="500" fill="hold"/>
                                        <p:tgtEl>
                                          <p:spTgt spid="8"/>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P spid="8"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067.jpg"/>
          <p:cNvPicPr>
            <a:picLocks noChangeAspect="1"/>
          </p:cNvPicPr>
          <p:nvPr/>
        </p:nvPicPr>
        <p:blipFill>
          <a:blip r:embed="rId1" cstate="print"/>
          <a:stretch>
            <a:fillRect/>
          </a:stretch>
        </p:blipFill>
        <p:spPr>
          <a:xfrm rot="21124640">
            <a:off x="569315" y="901853"/>
            <a:ext cx="2535779" cy="1867527"/>
          </a:xfrm>
          <a:prstGeom prst="rect">
            <a:avLst/>
          </a:prstGeom>
        </p:spPr>
      </p:pic>
      <p:sp>
        <p:nvSpPr>
          <p:cNvPr id="16" name="TextBox 8"/>
          <p:cNvSpPr txBox="1"/>
          <p:nvPr/>
        </p:nvSpPr>
        <p:spPr>
          <a:xfrm>
            <a:off x="2756967" y="375965"/>
            <a:ext cx="698477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七、印象主义音乐</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87875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164111" y="591989"/>
              <a:ext cx="2950761"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矩形 5"/>
          <p:cNvSpPr/>
          <p:nvPr/>
        </p:nvSpPr>
        <p:spPr>
          <a:xfrm>
            <a:off x="1676847" y="2608213"/>
            <a:ext cx="10441160" cy="3416320"/>
          </a:xfrm>
          <a:prstGeom prst="rect">
            <a:avLst/>
          </a:prstGeom>
        </p:spPr>
        <p:txBody>
          <a:bodyPr wrap="square">
            <a:spAutoFit/>
          </a:bodyPr>
          <a:lstStyle/>
          <a:p>
            <a:pPr algn="just">
              <a:lnSpc>
                <a:spcPct val="150000"/>
              </a:lnSpc>
            </a:pPr>
            <a:r>
              <a:rPr lang="zh-CN" altLang="en-US" sz="2400" dirty="0" smtClean="0">
                <a:latin typeface="+mj-ea"/>
                <a:ea typeface="+mj-ea"/>
              </a:rPr>
              <a:t>    印象主义音乐是指</a:t>
            </a:r>
            <a:r>
              <a:rPr lang="en-US" altLang="zh-CN" sz="2400" dirty="0" smtClean="0">
                <a:latin typeface="+mj-ea"/>
                <a:ea typeface="+mj-ea"/>
              </a:rPr>
              <a:t>19</a:t>
            </a:r>
            <a:r>
              <a:rPr lang="zh-CN" altLang="en-US" sz="2400" dirty="0" smtClean="0">
                <a:latin typeface="+mj-ea"/>
                <a:ea typeface="+mj-ea"/>
              </a:rPr>
              <a:t>世</a:t>
            </a:r>
            <a:r>
              <a:rPr lang="zh-CN" altLang="en-US" sz="2400" dirty="0" smtClean="0">
                <a:latin typeface="+mj-ea"/>
                <a:ea typeface="+mj-ea"/>
              </a:rPr>
              <a:t>纪末至</a:t>
            </a:r>
            <a:r>
              <a:rPr lang="en-US" altLang="zh-CN" sz="2400" dirty="0" smtClean="0">
                <a:latin typeface="+mj-ea"/>
                <a:ea typeface="+mj-ea"/>
              </a:rPr>
              <a:t>20</a:t>
            </a:r>
            <a:r>
              <a:rPr lang="zh-CN" altLang="en-US" sz="2400" dirty="0" smtClean="0">
                <a:latin typeface="+mj-ea"/>
                <a:ea typeface="+mj-ea"/>
              </a:rPr>
              <a:t>世</a:t>
            </a:r>
            <a:r>
              <a:rPr lang="zh-CN" altLang="en-US" sz="2400" dirty="0" smtClean="0">
                <a:latin typeface="+mj-ea"/>
                <a:ea typeface="+mj-ea"/>
              </a:rPr>
              <a:t>纪初以法国作曲家德彪西为代表的一种新的音乐风格。印象派音乐是</a:t>
            </a:r>
            <a:r>
              <a:rPr lang="en-US" altLang="zh-CN" sz="2400" dirty="0" smtClean="0">
                <a:latin typeface="+mj-ea"/>
                <a:ea typeface="+mj-ea"/>
              </a:rPr>
              <a:t>19</a:t>
            </a:r>
            <a:r>
              <a:rPr lang="zh-CN" altLang="en-US" sz="2400" dirty="0" smtClean="0">
                <a:latin typeface="+mj-ea"/>
                <a:ea typeface="+mj-ea"/>
              </a:rPr>
              <a:t>世</a:t>
            </a:r>
            <a:r>
              <a:rPr lang="zh-CN" altLang="en-US" sz="2400" dirty="0" smtClean="0">
                <a:latin typeface="+mj-ea"/>
                <a:ea typeface="+mj-ea"/>
              </a:rPr>
              <a:t>纪最后一种富有特征的音乐风格，它反映了一个新时代变化的初步迹象，是新世纪音乐的许多重要特点和精神意境的发端。在欧洲音乐发展到一个重要时期，一个浪漫主义艺术即将没落、新鲜艺术呼之欲出的历史时期，印象主义音乐的出现，无疑在西方近现代音乐史上具有承前启后的重要历史意义。</a:t>
            </a:r>
            <a:endParaRPr lang="zh-CN" altLang="en-US" sz="2400"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花边1.png"/>
          <p:cNvPicPr>
            <a:picLocks noChangeAspect="1"/>
          </p:cNvPicPr>
          <p:nvPr/>
        </p:nvPicPr>
        <p:blipFill>
          <a:blip r:embed="rId1" cstate="print"/>
          <a:stretch>
            <a:fillRect/>
          </a:stretch>
        </p:blipFill>
        <p:spPr>
          <a:xfrm>
            <a:off x="6573391" y="1096045"/>
            <a:ext cx="5688632" cy="5688632"/>
          </a:xfrm>
          <a:prstGeom prst="rect">
            <a:avLst/>
          </a:prstGeom>
        </p:spPr>
      </p:pic>
      <p:pic>
        <p:nvPicPr>
          <p:cNvPr id="7" name="图片 6" descr="花边1.png"/>
          <p:cNvPicPr>
            <a:picLocks noChangeAspect="1"/>
          </p:cNvPicPr>
          <p:nvPr/>
        </p:nvPicPr>
        <p:blipFill>
          <a:blip r:embed="rId1" cstate="print"/>
          <a:stretch>
            <a:fillRect/>
          </a:stretch>
        </p:blipFill>
        <p:spPr>
          <a:xfrm>
            <a:off x="596727" y="1096045"/>
            <a:ext cx="5688632" cy="5688632"/>
          </a:xfrm>
          <a:prstGeom prst="rect">
            <a:avLst/>
          </a:prstGeom>
        </p:spPr>
      </p:pic>
      <p:sp>
        <p:nvSpPr>
          <p:cNvPr id="16" name="TextBox 8"/>
          <p:cNvSpPr txBox="1"/>
          <p:nvPr/>
        </p:nvSpPr>
        <p:spPr>
          <a:xfrm>
            <a:off x="2756967" y="375965"/>
            <a:ext cx="698477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七、印象主义音乐</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87875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164111" y="591989"/>
              <a:ext cx="2950761"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矩形 5"/>
          <p:cNvSpPr/>
          <p:nvPr/>
        </p:nvSpPr>
        <p:spPr>
          <a:xfrm>
            <a:off x="1316807" y="2464197"/>
            <a:ext cx="4320480" cy="2862322"/>
          </a:xfrm>
          <a:prstGeom prst="rect">
            <a:avLst/>
          </a:prstGeom>
        </p:spPr>
        <p:txBody>
          <a:bodyPr wrap="square">
            <a:spAutoFit/>
          </a:bodyPr>
          <a:lstStyle/>
          <a:p>
            <a:pPr algn="just">
              <a:lnSpc>
                <a:spcPct val="150000"/>
              </a:lnSpc>
            </a:pPr>
            <a:r>
              <a:rPr lang="zh-CN" altLang="en-US" sz="2400" dirty="0" smtClean="0">
                <a:latin typeface="+mj-ea"/>
                <a:ea typeface="+mj-ea"/>
              </a:rPr>
              <a:t>“印象主义”这一概念最早出自</a:t>
            </a:r>
            <a:r>
              <a:rPr lang="en-US" altLang="zh-CN" sz="2400" dirty="0" smtClean="0">
                <a:latin typeface="+mj-ea"/>
                <a:ea typeface="+mj-ea"/>
              </a:rPr>
              <a:t>1874</a:t>
            </a:r>
            <a:r>
              <a:rPr lang="zh-CN" altLang="en-US" sz="2400" dirty="0" smtClean="0">
                <a:latin typeface="+mj-ea"/>
                <a:ea typeface="+mj-ea"/>
              </a:rPr>
              <a:t>年</a:t>
            </a:r>
            <a:r>
              <a:rPr lang="zh-CN" altLang="en-US" sz="2400" dirty="0" smtClean="0">
                <a:latin typeface="+mj-ea"/>
                <a:ea typeface="+mj-ea"/>
              </a:rPr>
              <a:t>法国画家莫奈展出的一幅标题为“日出</a:t>
            </a:r>
            <a:r>
              <a:rPr lang="en-US" altLang="zh-CN" sz="2400" dirty="0" smtClean="0">
                <a:latin typeface="+mj-ea"/>
                <a:ea typeface="+mj-ea"/>
              </a:rPr>
              <a:t>• </a:t>
            </a:r>
            <a:r>
              <a:rPr lang="zh-CN" altLang="en-US" sz="2400" dirty="0" smtClean="0">
                <a:latin typeface="+mj-ea"/>
                <a:ea typeface="+mj-ea"/>
              </a:rPr>
              <a:t>印象”的绘画。音乐上的“印象主义”一词是从绘画中借用过来的。</a:t>
            </a:r>
            <a:endParaRPr lang="zh-CN" altLang="en-US" sz="2400" dirty="0">
              <a:latin typeface="+mj-ea"/>
              <a:ea typeface="+mj-ea"/>
            </a:endParaRPr>
          </a:p>
        </p:txBody>
      </p:sp>
      <p:sp>
        <p:nvSpPr>
          <p:cNvPr id="9" name="矩形 8"/>
          <p:cNvSpPr/>
          <p:nvPr/>
        </p:nvSpPr>
        <p:spPr>
          <a:xfrm>
            <a:off x="7581503" y="2320181"/>
            <a:ext cx="3744416" cy="3416320"/>
          </a:xfrm>
          <a:prstGeom prst="rect">
            <a:avLst/>
          </a:prstGeom>
        </p:spPr>
        <p:txBody>
          <a:bodyPr wrap="square">
            <a:spAutoFit/>
          </a:bodyPr>
          <a:lstStyle/>
          <a:p>
            <a:pPr algn="just">
              <a:lnSpc>
                <a:spcPct val="150000"/>
              </a:lnSpc>
            </a:pPr>
            <a:r>
              <a:rPr lang="zh-CN" altLang="en-US" sz="2400" dirty="0" smtClean="0">
                <a:latin typeface="+mj-ea"/>
                <a:ea typeface="+mj-ea"/>
              </a:rPr>
              <a:t>印象派音乐代表：法国的德彪西、杜卡和拉威尔，西班牙的法雅、英国的德留斯和司各特、意大利的雷斯庇基、德国的雷格和俄国的斯克里亚宾等。</a:t>
            </a:r>
            <a:endParaRPr lang="zh-CN" altLang="en-US" sz="2400" dirty="0" smtClean="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2756967" y="375965"/>
            <a:ext cx="698477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七、印象主义音乐</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87875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164111" y="591989"/>
              <a:ext cx="2950761"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矩形 5"/>
          <p:cNvSpPr/>
          <p:nvPr/>
        </p:nvSpPr>
        <p:spPr>
          <a:xfrm>
            <a:off x="884759" y="1240061"/>
            <a:ext cx="2952328" cy="461665"/>
          </a:xfrm>
          <a:prstGeom prst="rect">
            <a:avLst/>
          </a:prstGeom>
          <a:solidFill>
            <a:srgbClr val="FFFF00"/>
          </a:solidFill>
        </p:spPr>
        <p:txBody>
          <a:bodyPr wrap="square">
            <a:spAutoFit/>
          </a:bodyPr>
          <a:lstStyle/>
          <a:p>
            <a:r>
              <a:rPr lang="zh-CN" altLang="en-US" sz="2400" dirty="0" smtClean="0">
                <a:latin typeface="+mj-ea"/>
                <a:ea typeface="+mj-ea"/>
              </a:rPr>
              <a:t>印象主义音乐的特点</a:t>
            </a:r>
            <a:endParaRPr lang="zh-CN" altLang="en-US" sz="2400" dirty="0" smtClean="0">
              <a:latin typeface="+mj-ea"/>
              <a:ea typeface="+mj-ea"/>
            </a:endParaRPr>
          </a:p>
        </p:txBody>
      </p:sp>
      <p:sp>
        <p:nvSpPr>
          <p:cNvPr id="7" name="矩形 6"/>
          <p:cNvSpPr/>
          <p:nvPr/>
        </p:nvSpPr>
        <p:spPr>
          <a:xfrm>
            <a:off x="957241" y="1865655"/>
            <a:ext cx="6329680" cy="598805"/>
          </a:xfrm>
          <a:prstGeom prst="rect">
            <a:avLst/>
          </a:prstGeom>
        </p:spPr>
        <p:txBody>
          <a:bodyPr wrap="none">
            <a:spAutoFit/>
          </a:bodyPr>
          <a:lstStyle/>
          <a:p>
            <a:pPr algn="just">
              <a:lnSpc>
                <a:spcPct val="150000"/>
              </a:lnSpc>
            </a:pPr>
            <a:r>
              <a:rPr lang="en-US" altLang="zh-CN" sz="2200" dirty="0" smtClean="0">
                <a:latin typeface="+mj-ea"/>
                <a:ea typeface="+mj-ea"/>
              </a:rPr>
              <a:t>1.</a:t>
            </a:r>
            <a:r>
              <a:rPr lang="zh-CN" altLang="en-US" sz="2200" dirty="0" smtClean="0">
                <a:latin typeface="+mj-ea"/>
                <a:ea typeface="+mj-ea"/>
              </a:rPr>
              <a:t>受到印象主义绘画和象征主义文学的双重影响。</a:t>
            </a:r>
            <a:endParaRPr lang="zh-CN" altLang="en-US" sz="2200" dirty="0">
              <a:latin typeface="+mj-ea"/>
              <a:ea typeface="+mj-ea"/>
            </a:endParaRPr>
          </a:p>
        </p:txBody>
      </p:sp>
      <p:sp>
        <p:nvSpPr>
          <p:cNvPr id="8" name="矩形 7"/>
          <p:cNvSpPr/>
          <p:nvPr/>
        </p:nvSpPr>
        <p:spPr>
          <a:xfrm>
            <a:off x="956767" y="2464197"/>
            <a:ext cx="5688632" cy="429895"/>
          </a:xfrm>
          <a:prstGeom prst="rect">
            <a:avLst/>
          </a:prstGeom>
        </p:spPr>
        <p:txBody>
          <a:bodyPr wrap="square">
            <a:spAutoFit/>
          </a:bodyPr>
          <a:lstStyle/>
          <a:p>
            <a:r>
              <a:rPr lang="en-US" altLang="zh-CN" sz="2200" dirty="0" smtClean="0">
                <a:latin typeface="+mj-ea"/>
                <a:ea typeface="+mj-ea"/>
              </a:rPr>
              <a:t>2.</a:t>
            </a:r>
            <a:r>
              <a:rPr lang="zh-CN" altLang="en-US" sz="2200" dirty="0" smtClean="0">
                <a:latin typeface="+mj-ea"/>
                <a:ea typeface="+mj-ea"/>
              </a:rPr>
              <a:t>用象征主义诗歌和戏剧进行创作。</a:t>
            </a:r>
            <a:endParaRPr lang="zh-CN" altLang="en-US" sz="2200" dirty="0" smtClean="0">
              <a:latin typeface="+mj-ea"/>
              <a:ea typeface="+mj-ea"/>
            </a:endParaRPr>
          </a:p>
        </p:txBody>
      </p:sp>
      <p:sp>
        <p:nvSpPr>
          <p:cNvPr id="9" name="矩形 8"/>
          <p:cNvSpPr/>
          <p:nvPr/>
        </p:nvSpPr>
        <p:spPr>
          <a:xfrm>
            <a:off x="956767" y="3040261"/>
            <a:ext cx="11233248" cy="1106805"/>
          </a:xfrm>
          <a:prstGeom prst="rect">
            <a:avLst/>
          </a:prstGeom>
        </p:spPr>
        <p:txBody>
          <a:bodyPr wrap="square">
            <a:spAutoFit/>
          </a:bodyPr>
          <a:lstStyle/>
          <a:p>
            <a:pPr algn="just">
              <a:lnSpc>
                <a:spcPct val="150000"/>
              </a:lnSpc>
            </a:pPr>
            <a:r>
              <a:rPr lang="en-US" altLang="zh-CN" sz="2200" dirty="0" smtClean="0">
                <a:latin typeface="+mj-ea"/>
                <a:ea typeface="+mj-ea"/>
              </a:rPr>
              <a:t>3.</a:t>
            </a:r>
            <a:r>
              <a:rPr lang="zh-CN" altLang="en-US" sz="2200" dirty="0" smtClean="0">
                <a:latin typeface="+mj-ea"/>
                <a:ea typeface="+mj-ea"/>
              </a:rPr>
              <a:t>开辟了表现手段的新天地。促使作曲家们在和声、调式、节奏和音色上对传统的表现方</a:t>
            </a:r>
            <a:endParaRPr lang="en-US" altLang="zh-CN" sz="2200" dirty="0" smtClean="0">
              <a:latin typeface="+mj-ea"/>
              <a:ea typeface="+mj-ea"/>
            </a:endParaRPr>
          </a:p>
          <a:p>
            <a:pPr algn="just">
              <a:lnSpc>
                <a:spcPct val="150000"/>
              </a:lnSpc>
            </a:pPr>
            <a:r>
              <a:rPr lang="en-US" altLang="zh-CN" sz="2200" dirty="0" smtClean="0">
                <a:latin typeface="+mj-ea"/>
                <a:ea typeface="+mj-ea"/>
              </a:rPr>
              <a:t>   </a:t>
            </a:r>
            <a:r>
              <a:rPr lang="zh-CN" altLang="en-US" sz="2200" dirty="0" smtClean="0">
                <a:latin typeface="+mj-ea"/>
                <a:ea typeface="+mj-ea"/>
              </a:rPr>
              <a:t>式进行大胆的革新。</a:t>
            </a:r>
            <a:endParaRPr lang="zh-CN" altLang="en-US" sz="2200" dirty="0" smtClean="0">
              <a:latin typeface="+mj-ea"/>
              <a:ea typeface="+mj-ea"/>
            </a:endParaRPr>
          </a:p>
        </p:txBody>
      </p:sp>
      <p:sp>
        <p:nvSpPr>
          <p:cNvPr id="10" name="矩形 9"/>
          <p:cNvSpPr/>
          <p:nvPr/>
        </p:nvSpPr>
        <p:spPr>
          <a:xfrm>
            <a:off x="956770" y="4035673"/>
            <a:ext cx="4932680" cy="598805"/>
          </a:xfrm>
          <a:prstGeom prst="rect">
            <a:avLst/>
          </a:prstGeom>
        </p:spPr>
        <p:txBody>
          <a:bodyPr wrap="none">
            <a:spAutoFit/>
          </a:bodyPr>
          <a:lstStyle/>
          <a:p>
            <a:pPr algn="just">
              <a:lnSpc>
                <a:spcPct val="150000"/>
              </a:lnSpc>
            </a:pPr>
            <a:r>
              <a:rPr lang="en-US" altLang="zh-CN" sz="2200" dirty="0" smtClean="0">
                <a:latin typeface="+mj-ea"/>
                <a:ea typeface="+mj-ea"/>
              </a:rPr>
              <a:t>4.</a:t>
            </a:r>
            <a:r>
              <a:rPr lang="zh-CN" altLang="en-US" sz="2200" dirty="0" smtClean="0">
                <a:latin typeface="+mj-ea"/>
                <a:ea typeface="+mj-ea"/>
              </a:rPr>
              <a:t>有超脱尘世、优雅纤细的艺术品位。</a:t>
            </a:r>
            <a:endParaRPr lang="zh-CN" altLang="en-US" sz="2200" dirty="0" smtClean="0">
              <a:latin typeface="+mj-ea"/>
              <a:ea typeface="+mj-ea"/>
            </a:endParaRPr>
          </a:p>
        </p:txBody>
      </p:sp>
      <p:sp>
        <p:nvSpPr>
          <p:cNvPr id="11" name="矩形 10"/>
          <p:cNvSpPr/>
          <p:nvPr/>
        </p:nvSpPr>
        <p:spPr>
          <a:xfrm>
            <a:off x="956767" y="4552429"/>
            <a:ext cx="7272808" cy="598805"/>
          </a:xfrm>
          <a:prstGeom prst="rect">
            <a:avLst/>
          </a:prstGeom>
        </p:spPr>
        <p:txBody>
          <a:bodyPr wrap="square">
            <a:spAutoFit/>
          </a:bodyPr>
          <a:lstStyle/>
          <a:p>
            <a:pPr algn="just">
              <a:lnSpc>
                <a:spcPct val="150000"/>
              </a:lnSpc>
            </a:pPr>
            <a:r>
              <a:rPr lang="en-US" altLang="zh-CN" sz="2200" dirty="0" smtClean="0">
                <a:latin typeface="+mj-ea"/>
                <a:ea typeface="+mj-ea"/>
              </a:rPr>
              <a:t>5.</a:t>
            </a:r>
            <a:r>
              <a:rPr lang="zh-CN" altLang="en-US" sz="2200" dirty="0" smtClean="0">
                <a:latin typeface="+mj-ea"/>
                <a:ea typeface="+mj-ea"/>
              </a:rPr>
              <a:t>追求刻画实物周围的色彩与光影在瞬间的迷离变幻。</a:t>
            </a:r>
            <a:endParaRPr lang="zh-CN" altLang="en-US" sz="2200" dirty="0" smtClean="0">
              <a:latin typeface="+mj-ea"/>
              <a:ea typeface="+mj-ea"/>
            </a:endParaRPr>
          </a:p>
        </p:txBody>
      </p:sp>
      <p:sp>
        <p:nvSpPr>
          <p:cNvPr id="12" name="矩形 11"/>
          <p:cNvSpPr/>
          <p:nvPr/>
        </p:nvSpPr>
        <p:spPr>
          <a:xfrm>
            <a:off x="956767" y="5128493"/>
            <a:ext cx="11017224" cy="598805"/>
          </a:xfrm>
          <a:prstGeom prst="rect">
            <a:avLst/>
          </a:prstGeom>
        </p:spPr>
        <p:txBody>
          <a:bodyPr wrap="square">
            <a:spAutoFit/>
          </a:bodyPr>
          <a:lstStyle/>
          <a:p>
            <a:pPr algn="just">
              <a:lnSpc>
                <a:spcPct val="150000"/>
              </a:lnSpc>
            </a:pPr>
            <a:r>
              <a:rPr lang="en-US" altLang="zh-CN" sz="2200" dirty="0" smtClean="0">
                <a:latin typeface="+mj-ea"/>
                <a:ea typeface="+mj-ea"/>
              </a:rPr>
              <a:t>6.</a:t>
            </a:r>
            <a:r>
              <a:rPr lang="zh-CN" altLang="en-US" sz="2200" dirty="0" smtClean="0">
                <a:latin typeface="+mj-ea"/>
                <a:ea typeface="+mj-ea"/>
              </a:rPr>
              <a:t>有各种调式音阶、全音音阶、阿拉伯音阶和东方的五声音阶以及丰富而复杂的织体。</a:t>
            </a:r>
            <a:endParaRPr lang="zh-CN" altLang="en-US" sz="2200" dirty="0" smtClean="0">
              <a:latin typeface="+mj-ea"/>
              <a:ea typeface="+mj-ea"/>
            </a:endParaRPr>
          </a:p>
        </p:txBody>
      </p:sp>
      <p:pic>
        <p:nvPicPr>
          <p:cNvPr id="13" name="图片 12" descr="330747-15122PT43426.jpg"/>
          <p:cNvPicPr>
            <a:picLocks noChangeAspect="1"/>
          </p:cNvPicPr>
          <p:nvPr/>
        </p:nvPicPr>
        <p:blipFill>
          <a:blip r:embed="rId1" cstate="print"/>
          <a:stretch>
            <a:fillRect/>
          </a:stretch>
        </p:blipFill>
        <p:spPr>
          <a:xfrm>
            <a:off x="10245799" y="1096045"/>
            <a:ext cx="1544018" cy="1544018"/>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文本框 2"/>
          <p:cNvSpPr txBox="1">
            <a:spLocks noChangeArrowheads="1"/>
          </p:cNvSpPr>
          <p:nvPr>
            <p:custDataLst>
              <p:tags r:id="rId1"/>
            </p:custDataLst>
          </p:nvPr>
        </p:nvSpPr>
        <p:spPr bwMode="auto">
          <a:xfrm>
            <a:off x="5581120" y="1921267"/>
            <a:ext cx="1696079" cy="1569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0200" b="1" dirty="0" smtClean="0">
                <a:solidFill>
                  <a:schemeClr val="accent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8</a:t>
            </a:r>
            <a:endParaRPr lang="en-US" altLang="zh-CN" sz="10200" b="1" dirty="0" smtClean="0">
              <a:solidFill>
                <a:schemeClr val="accent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8" name="矩形 7"/>
          <p:cNvSpPr/>
          <p:nvPr/>
        </p:nvSpPr>
        <p:spPr>
          <a:xfrm>
            <a:off x="4772144" y="3490734"/>
            <a:ext cx="4176464" cy="738505"/>
          </a:xfrm>
          <a:prstGeom prst="rect">
            <a:avLst/>
          </a:prstGeom>
        </p:spPr>
        <p:txBody>
          <a:bodyPr wrap="square" lIns="0" tIns="0" rIns="0" bIns="0">
            <a:spAutoFit/>
          </a:bodyPr>
          <a:lstStyle/>
          <a:p>
            <a:r>
              <a:rPr lang="en-US" altLang="zh-CN" sz="4800" dirty="0" smtClean="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20</a:t>
            </a:r>
            <a:r>
              <a:rPr lang="zh-CN" altLang="en-US" sz="4800" dirty="0" smtClean="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世纪音乐</a:t>
            </a:r>
            <a:endParaRPr lang="zh-CN" altLang="en-US" sz="48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500"/>
                                        <p:tgtEl>
                                          <p:spTgt spid="2050"/>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32"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strVal val="4*#ppt_w"/>
                                          </p:val>
                                        </p:tav>
                                        <p:tav tm="100000">
                                          <p:val>
                                            <p:strVal val="#ppt_w"/>
                                          </p:val>
                                        </p:tav>
                                      </p:tavLst>
                                    </p:anim>
                                    <p:anim calcmode="lin" valueType="num">
                                      <p:cBhvr>
                                        <p:cTn id="13" dur="500" fill="hold"/>
                                        <p:tgtEl>
                                          <p:spTgt spid="8"/>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P spid="8"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2756967" y="375965"/>
            <a:ext cx="698477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八、</a:t>
            </a:r>
            <a:r>
              <a:rPr lang="en-US" altLang="zh-CN"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a:t>
            </a: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世纪音乐</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87875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164111" y="591989"/>
              <a:ext cx="2950761"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矩形 5"/>
          <p:cNvSpPr/>
          <p:nvPr/>
        </p:nvSpPr>
        <p:spPr>
          <a:xfrm>
            <a:off x="884759" y="1384077"/>
            <a:ext cx="11233248" cy="1754326"/>
          </a:xfrm>
          <a:prstGeom prst="rect">
            <a:avLst/>
          </a:prstGeom>
        </p:spPr>
        <p:txBody>
          <a:bodyPr wrap="square">
            <a:spAutoFit/>
          </a:bodyPr>
          <a:lstStyle/>
          <a:p>
            <a:pPr algn="just">
              <a:lnSpc>
                <a:spcPct val="150000"/>
              </a:lnSpc>
            </a:pPr>
            <a:r>
              <a:rPr lang="en-US" altLang="zh-CN" sz="2400" dirty="0" smtClean="0">
                <a:latin typeface="+mj-ea"/>
                <a:ea typeface="+mj-ea"/>
              </a:rPr>
              <a:t>    </a:t>
            </a:r>
            <a:r>
              <a:rPr lang="en-US" altLang="zh-CN" sz="2400" dirty="0" smtClean="0">
                <a:latin typeface="+mj-ea"/>
                <a:ea typeface="+mj-ea"/>
              </a:rPr>
              <a:t>20</a:t>
            </a:r>
            <a:r>
              <a:rPr lang="zh-CN" altLang="en-US" sz="2400" dirty="0" smtClean="0">
                <a:latin typeface="+mj-ea"/>
                <a:ea typeface="+mj-ea"/>
              </a:rPr>
              <a:t>世</a:t>
            </a:r>
            <a:r>
              <a:rPr lang="zh-CN" altLang="en-US" sz="2400" dirty="0" smtClean="0">
                <a:latin typeface="+mj-ea"/>
                <a:ea typeface="+mj-ea"/>
              </a:rPr>
              <a:t>纪音乐是指出现在</a:t>
            </a:r>
            <a:r>
              <a:rPr lang="en-US" altLang="zh-CN" sz="2400" dirty="0" smtClean="0">
                <a:latin typeface="+mj-ea"/>
                <a:ea typeface="+mj-ea"/>
              </a:rPr>
              <a:t>20</a:t>
            </a:r>
            <a:r>
              <a:rPr lang="zh-CN" altLang="en-US" sz="2400" dirty="0" smtClean="0">
                <a:latin typeface="+mj-ea"/>
                <a:ea typeface="+mj-ea"/>
              </a:rPr>
              <a:t>世</a:t>
            </a:r>
            <a:r>
              <a:rPr lang="zh-CN" altLang="en-US" sz="2400" dirty="0" smtClean="0">
                <a:latin typeface="+mj-ea"/>
                <a:ea typeface="+mj-ea"/>
              </a:rPr>
              <a:t>纪不同国家有别于传统的各种现代音乐风格流派的总和。其中最有影响力的风格流派有新古典主义音乐、表现主义音乐、十二音音乐、整体序列音乐、电子音乐、具体音乐、偶然音乐、微分音音乐、噪音音乐等。</a:t>
            </a:r>
            <a:endParaRPr lang="zh-CN" altLang="en-US" sz="2400" dirty="0" smtClean="0">
              <a:latin typeface="+mj-ea"/>
              <a:ea typeface="+mj-ea"/>
            </a:endParaRPr>
          </a:p>
        </p:txBody>
      </p:sp>
      <p:sp>
        <p:nvSpPr>
          <p:cNvPr id="7" name="太阳形 6"/>
          <p:cNvSpPr/>
          <p:nvPr/>
        </p:nvSpPr>
        <p:spPr>
          <a:xfrm>
            <a:off x="956767" y="1528093"/>
            <a:ext cx="504056" cy="432048"/>
          </a:xfrm>
          <a:prstGeom prst="sun">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descr="101.png"/>
          <p:cNvPicPr>
            <a:picLocks noChangeAspect="1"/>
          </p:cNvPicPr>
          <p:nvPr/>
        </p:nvPicPr>
        <p:blipFill>
          <a:blip r:embed="rId1" cstate="print"/>
          <a:stretch>
            <a:fillRect/>
          </a:stretch>
        </p:blipFill>
        <p:spPr>
          <a:xfrm>
            <a:off x="3693071" y="3400301"/>
            <a:ext cx="5328592" cy="3157986"/>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2756967" y="375965"/>
            <a:ext cx="698477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八、</a:t>
            </a:r>
            <a:r>
              <a:rPr lang="en-US" altLang="zh-CN"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a:t>
            </a: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世纪音乐</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87875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164111" y="591989"/>
              <a:ext cx="2950761"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矩形 5"/>
          <p:cNvSpPr/>
          <p:nvPr/>
        </p:nvSpPr>
        <p:spPr>
          <a:xfrm>
            <a:off x="4989215" y="1744117"/>
            <a:ext cx="2492990" cy="461665"/>
          </a:xfrm>
          <a:prstGeom prst="rect">
            <a:avLst/>
          </a:prstGeom>
          <a:ln w="19050">
            <a:solidFill>
              <a:srgbClr val="66CCFF"/>
            </a:solidFill>
          </a:ln>
        </p:spPr>
        <p:txBody>
          <a:bodyPr wrap="none">
            <a:spAutoFit/>
          </a:bodyPr>
          <a:lstStyle/>
          <a:p>
            <a:r>
              <a:rPr lang="en-US" altLang="zh-CN" sz="2400" dirty="0" smtClean="0">
                <a:latin typeface="+mj-ea"/>
                <a:ea typeface="+mj-ea"/>
              </a:rPr>
              <a:t>20 </a:t>
            </a:r>
            <a:r>
              <a:rPr lang="zh-CN" altLang="en-US" sz="2400" dirty="0" smtClean="0">
                <a:latin typeface="+mj-ea"/>
                <a:ea typeface="+mj-ea"/>
              </a:rPr>
              <a:t>世纪音乐特征</a:t>
            </a:r>
            <a:endParaRPr lang="zh-CN" altLang="en-US" sz="2400" dirty="0" smtClean="0">
              <a:latin typeface="+mj-ea"/>
              <a:ea typeface="+mj-ea"/>
            </a:endParaRPr>
          </a:p>
        </p:txBody>
      </p:sp>
      <p:sp>
        <p:nvSpPr>
          <p:cNvPr id="7" name="矩形 6"/>
          <p:cNvSpPr/>
          <p:nvPr/>
        </p:nvSpPr>
        <p:spPr>
          <a:xfrm>
            <a:off x="956767" y="3184277"/>
            <a:ext cx="3168352" cy="2862322"/>
          </a:xfrm>
          <a:prstGeom prst="rect">
            <a:avLst/>
          </a:prstGeom>
          <a:ln w="19050">
            <a:solidFill>
              <a:srgbClr val="FF0000"/>
            </a:solidFill>
          </a:ln>
        </p:spPr>
        <p:txBody>
          <a:bodyPr wrap="square">
            <a:spAutoFit/>
          </a:bodyPr>
          <a:lstStyle/>
          <a:p>
            <a:pPr algn="just">
              <a:lnSpc>
                <a:spcPct val="150000"/>
              </a:lnSpc>
            </a:pPr>
            <a:r>
              <a:rPr lang="zh-CN" altLang="en-US" sz="2400" dirty="0" smtClean="0">
                <a:latin typeface="+mj-ea"/>
                <a:ea typeface="+mj-ea"/>
              </a:rPr>
              <a:t>首先，在内容上更多地受到</a:t>
            </a:r>
            <a:r>
              <a:rPr lang="en-US" altLang="zh-CN" sz="2400" dirty="0" smtClean="0">
                <a:latin typeface="+mj-ea"/>
                <a:ea typeface="+mj-ea"/>
              </a:rPr>
              <a:t>20</a:t>
            </a:r>
            <a:r>
              <a:rPr lang="zh-CN" altLang="en-US" sz="2400" dirty="0" smtClean="0">
                <a:latin typeface="+mj-ea"/>
                <a:ea typeface="+mj-ea"/>
              </a:rPr>
              <a:t>世</a:t>
            </a:r>
            <a:r>
              <a:rPr lang="zh-CN" altLang="en-US" sz="2400" dirty="0" smtClean="0">
                <a:latin typeface="+mj-ea"/>
                <a:ea typeface="+mj-ea"/>
              </a:rPr>
              <a:t>纪各种经济、政治、哲学、美学、科学及艺术思潮的影响。</a:t>
            </a:r>
            <a:endParaRPr lang="zh-CN" altLang="en-US" sz="2400" dirty="0" smtClean="0">
              <a:latin typeface="+mj-ea"/>
              <a:ea typeface="+mj-ea"/>
            </a:endParaRPr>
          </a:p>
        </p:txBody>
      </p:sp>
      <p:sp>
        <p:nvSpPr>
          <p:cNvPr id="8" name="矩形 7"/>
          <p:cNvSpPr/>
          <p:nvPr/>
        </p:nvSpPr>
        <p:spPr>
          <a:xfrm>
            <a:off x="8373591" y="3112269"/>
            <a:ext cx="3528392" cy="2862322"/>
          </a:xfrm>
          <a:prstGeom prst="rect">
            <a:avLst/>
          </a:prstGeom>
          <a:ln w="19050">
            <a:solidFill>
              <a:srgbClr val="FF0000"/>
            </a:solidFill>
          </a:ln>
        </p:spPr>
        <p:txBody>
          <a:bodyPr wrap="square">
            <a:spAutoFit/>
          </a:bodyPr>
          <a:lstStyle/>
          <a:p>
            <a:pPr algn="just">
              <a:lnSpc>
                <a:spcPct val="150000"/>
              </a:lnSpc>
            </a:pPr>
            <a:r>
              <a:rPr lang="zh-CN" altLang="en-US" sz="2400" dirty="0" smtClean="0">
                <a:latin typeface="+mj-ea"/>
                <a:ea typeface="+mj-ea"/>
              </a:rPr>
              <a:t>其次，反对传统的音乐表现手段和形式，追求表现手段的独特、新颖。这一点成为</a:t>
            </a:r>
            <a:r>
              <a:rPr lang="en-US" altLang="zh-CN" sz="2400" dirty="0" smtClean="0">
                <a:latin typeface="+mj-ea"/>
                <a:ea typeface="+mj-ea"/>
              </a:rPr>
              <a:t>20</a:t>
            </a:r>
            <a:r>
              <a:rPr lang="zh-CN" altLang="en-US" sz="2400" dirty="0" smtClean="0">
                <a:latin typeface="+mj-ea"/>
                <a:ea typeface="+mj-ea"/>
              </a:rPr>
              <a:t>世</a:t>
            </a:r>
            <a:r>
              <a:rPr lang="zh-CN" altLang="en-US" sz="2400" dirty="0" smtClean="0">
                <a:latin typeface="+mj-ea"/>
                <a:ea typeface="+mj-ea"/>
              </a:rPr>
              <a:t>纪音乐最主要的特征。</a:t>
            </a:r>
            <a:endParaRPr lang="zh-CN" altLang="en-US" sz="2400" dirty="0" smtClean="0">
              <a:latin typeface="+mj-ea"/>
              <a:ea typeface="+mj-ea"/>
            </a:endParaRPr>
          </a:p>
        </p:txBody>
      </p:sp>
      <p:sp>
        <p:nvSpPr>
          <p:cNvPr id="10" name="上弧形箭头 9"/>
          <p:cNvSpPr/>
          <p:nvPr/>
        </p:nvSpPr>
        <p:spPr>
          <a:xfrm rot="7404190">
            <a:off x="4056797" y="3058259"/>
            <a:ext cx="2608906" cy="1240978"/>
          </a:xfrm>
          <a:prstGeom prst="curvedDownArrow">
            <a:avLst>
              <a:gd name="adj1" fmla="val 25000"/>
              <a:gd name="adj2" fmla="val 50000"/>
              <a:gd name="adj3" fmla="val 2333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下弧形箭头 11"/>
          <p:cNvSpPr/>
          <p:nvPr/>
        </p:nvSpPr>
        <p:spPr>
          <a:xfrm rot="3451426">
            <a:off x="5812640" y="3098005"/>
            <a:ext cx="2673627" cy="1200394"/>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2756967" y="375965"/>
            <a:ext cx="698477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八、</a:t>
            </a:r>
            <a:r>
              <a:rPr lang="en-US" altLang="zh-CN"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a:t>
            </a: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世纪音乐</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87875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164111" y="591989"/>
              <a:ext cx="2950761"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椭圆 5"/>
          <p:cNvSpPr/>
          <p:nvPr/>
        </p:nvSpPr>
        <p:spPr>
          <a:xfrm>
            <a:off x="1100783" y="1240061"/>
            <a:ext cx="2304256" cy="1224136"/>
          </a:xfrm>
          <a:prstGeom prst="ellipse">
            <a:avLst/>
          </a:prstGeom>
          <a:solidFill>
            <a:srgbClr val="FFC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244799" y="1600101"/>
            <a:ext cx="2031325" cy="461665"/>
          </a:xfrm>
          <a:prstGeom prst="rect">
            <a:avLst/>
          </a:prstGeom>
        </p:spPr>
        <p:txBody>
          <a:bodyPr wrap="none">
            <a:spAutoFit/>
          </a:bodyPr>
          <a:lstStyle/>
          <a:p>
            <a:pPr algn="just"/>
            <a:r>
              <a:rPr lang="zh-CN" altLang="en-US" sz="2400" dirty="0" smtClean="0"/>
              <a:t>表现主义音乐</a:t>
            </a:r>
            <a:endParaRPr lang="zh-CN" altLang="en-US" sz="2400" dirty="0"/>
          </a:p>
        </p:txBody>
      </p:sp>
      <p:sp>
        <p:nvSpPr>
          <p:cNvPr id="8" name="矩形 7"/>
          <p:cNvSpPr/>
          <p:nvPr/>
        </p:nvSpPr>
        <p:spPr>
          <a:xfrm>
            <a:off x="884759" y="2608213"/>
            <a:ext cx="11305256" cy="1200329"/>
          </a:xfrm>
          <a:prstGeom prst="rect">
            <a:avLst/>
          </a:prstGeom>
        </p:spPr>
        <p:txBody>
          <a:bodyPr wrap="square">
            <a:spAutoFit/>
          </a:bodyPr>
          <a:lstStyle/>
          <a:p>
            <a:pPr algn="just">
              <a:lnSpc>
                <a:spcPct val="150000"/>
              </a:lnSpc>
            </a:pPr>
            <a:r>
              <a:rPr lang="zh-CN" altLang="en-US" sz="2400" dirty="0" smtClean="0"/>
              <a:t>         现代音乐的第一个流派是表现主义音乐。表现主义是在第一次世界大战前出现于德国的一种艺术流派，战后在欧美风靡一时。</a:t>
            </a:r>
            <a:endParaRPr lang="zh-CN" altLang="en-US" sz="2400" dirty="0"/>
          </a:p>
        </p:txBody>
      </p:sp>
      <p:sp>
        <p:nvSpPr>
          <p:cNvPr id="9" name="矩形 8"/>
          <p:cNvSpPr/>
          <p:nvPr/>
        </p:nvSpPr>
        <p:spPr>
          <a:xfrm>
            <a:off x="884759" y="4120381"/>
            <a:ext cx="11377264" cy="1754326"/>
          </a:xfrm>
          <a:prstGeom prst="rect">
            <a:avLst/>
          </a:prstGeom>
        </p:spPr>
        <p:txBody>
          <a:bodyPr wrap="square">
            <a:spAutoFit/>
          </a:bodyPr>
          <a:lstStyle/>
          <a:p>
            <a:pPr algn="just">
              <a:lnSpc>
                <a:spcPct val="150000"/>
              </a:lnSpc>
            </a:pPr>
            <a:r>
              <a:rPr lang="zh-CN" altLang="en-US" sz="2400" dirty="0" smtClean="0"/>
              <a:t>         表现主义音乐忽略过去的调性规律，使无调性占有绝对优势。在形式上非常自由；在乐队编制与配器法上，采取精致而纯朴的小编制，常有明显的室内乐性；色彩单纯、明快、强烈。</a:t>
            </a:r>
            <a:endParaRPr lang="zh-CN" altLang="en-US" sz="2400" dirty="0" smtClean="0"/>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2756967" y="519475"/>
            <a:ext cx="698477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八、</a:t>
            </a:r>
            <a:r>
              <a:rPr lang="en-US" altLang="zh-CN"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a:t>
            </a: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世纪音乐</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735499"/>
            <a:ext cx="11086097" cy="0"/>
            <a:chOff x="1028775" y="591989"/>
            <a:chExt cx="11086097" cy="0"/>
          </a:xfrm>
        </p:grpSpPr>
        <p:cxnSp>
          <p:nvCxnSpPr>
            <p:cNvPr id="19" name="直接连接符 18"/>
            <p:cNvCxnSpPr/>
            <p:nvPr/>
          </p:nvCxnSpPr>
          <p:spPr>
            <a:xfrm>
              <a:off x="1028775" y="591989"/>
              <a:ext cx="287875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164111" y="591989"/>
              <a:ext cx="2950761"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pic>
        <p:nvPicPr>
          <p:cNvPr id="6" name="图片 5" descr="奥地利的勋伯格.jpg"/>
          <p:cNvPicPr>
            <a:picLocks noChangeAspect="1"/>
          </p:cNvPicPr>
          <p:nvPr/>
        </p:nvPicPr>
        <p:blipFill>
          <a:blip r:embed="rId1" cstate="print"/>
          <a:stretch>
            <a:fillRect/>
          </a:stretch>
        </p:blipFill>
        <p:spPr>
          <a:xfrm>
            <a:off x="1532831" y="1599595"/>
            <a:ext cx="2890832" cy="3960440"/>
          </a:xfrm>
          <a:prstGeom prst="rect">
            <a:avLst/>
          </a:prstGeom>
        </p:spPr>
      </p:pic>
      <p:sp>
        <p:nvSpPr>
          <p:cNvPr id="7" name="矩形 6"/>
          <p:cNvSpPr/>
          <p:nvPr/>
        </p:nvSpPr>
        <p:spPr>
          <a:xfrm>
            <a:off x="4629175" y="1599595"/>
            <a:ext cx="5692584" cy="583108"/>
          </a:xfrm>
          <a:prstGeom prst="rect">
            <a:avLst/>
          </a:prstGeom>
        </p:spPr>
        <p:txBody>
          <a:bodyPr wrap="none">
            <a:spAutoFit/>
          </a:bodyPr>
          <a:lstStyle/>
          <a:p>
            <a:pPr algn="just">
              <a:lnSpc>
                <a:spcPct val="150000"/>
              </a:lnSpc>
            </a:pPr>
            <a:r>
              <a:rPr lang="zh-CN" altLang="en-US" sz="2400" dirty="0" smtClean="0"/>
              <a:t>表现主义音乐代表人物：奥地利    勋伯格</a:t>
            </a:r>
            <a:endParaRPr lang="zh-CN" altLang="en-US" sz="2400" dirty="0"/>
          </a:p>
        </p:txBody>
      </p:sp>
      <p:sp>
        <p:nvSpPr>
          <p:cNvPr id="8" name="矩形 7"/>
          <p:cNvSpPr/>
          <p:nvPr/>
        </p:nvSpPr>
        <p:spPr>
          <a:xfrm>
            <a:off x="4629175" y="2319675"/>
            <a:ext cx="5544616" cy="830997"/>
          </a:xfrm>
          <a:prstGeom prst="rect">
            <a:avLst/>
          </a:prstGeom>
          <a:solidFill>
            <a:schemeClr val="accent1">
              <a:lumMod val="40000"/>
              <a:lumOff val="60000"/>
            </a:schemeClr>
          </a:solidFill>
        </p:spPr>
        <p:txBody>
          <a:bodyPr wrap="square">
            <a:spAutoFit/>
          </a:bodyPr>
          <a:lstStyle/>
          <a:p>
            <a:pPr algn="just"/>
            <a:r>
              <a:rPr lang="zh-CN" altLang="en-US" sz="2400" dirty="0" smtClean="0">
                <a:latin typeface="楷体" panose="02010609060101010101" pitchFamily="49" charset="-122"/>
                <a:ea typeface="楷体" panose="02010609060101010101" pitchFamily="49" charset="-122"/>
              </a:rPr>
              <a:t>“艺术家为之奋斗的只有一个伟大的目标，那就是表现自己。”</a:t>
            </a:r>
            <a:endParaRPr lang="zh-CN" altLang="en-US" sz="2400" dirty="0">
              <a:latin typeface="楷体" panose="02010609060101010101" pitchFamily="49" charset="-122"/>
              <a:ea typeface="楷体" panose="02010609060101010101" pitchFamily="49" charset="-122"/>
            </a:endParaRPr>
          </a:p>
        </p:txBody>
      </p:sp>
      <p:sp>
        <p:nvSpPr>
          <p:cNvPr id="9" name="矩形 8"/>
          <p:cNvSpPr/>
          <p:nvPr/>
        </p:nvSpPr>
        <p:spPr>
          <a:xfrm>
            <a:off x="4485159" y="3327787"/>
            <a:ext cx="7488832" cy="2308324"/>
          </a:xfrm>
          <a:prstGeom prst="rect">
            <a:avLst/>
          </a:prstGeom>
        </p:spPr>
        <p:txBody>
          <a:bodyPr wrap="square">
            <a:spAutoFit/>
          </a:bodyPr>
          <a:lstStyle/>
          <a:p>
            <a:pPr algn="just">
              <a:lnSpc>
                <a:spcPct val="150000"/>
              </a:lnSpc>
            </a:pPr>
            <a:r>
              <a:rPr lang="zh-CN" altLang="en-US" sz="2400" dirty="0" smtClean="0"/>
              <a:t>         勋伯格在创作中，结合前人的实践结果，逐渐创立了一套具有严格创作选择的作曲技法，简称“十二音技法”。它在音乐作品中否定中心音，强调十二个音的绝对平等，从而实现彻底的无调性。</a:t>
            </a:r>
            <a:endParaRPr lang="zh-CN" altLang="en-US" sz="2400" dirty="0" smtClean="0"/>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2756967" y="519475"/>
            <a:ext cx="698477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八、</a:t>
            </a:r>
            <a:r>
              <a:rPr lang="en-US" altLang="zh-CN"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a:t>
            </a: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世纪音乐</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735499"/>
            <a:ext cx="11086097" cy="0"/>
            <a:chOff x="1028775" y="591989"/>
            <a:chExt cx="11086097" cy="0"/>
          </a:xfrm>
        </p:grpSpPr>
        <p:cxnSp>
          <p:nvCxnSpPr>
            <p:cNvPr id="19" name="直接连接符 18"/>
            <p:cNvCxnSpPr/>
            <p:nvPr/>
          </p:nvCxnSpPr>
          <p:spPr>
            <a:xfrm>
              <a:off x="1028775" y="591989"/>
              <a:ext cx="287875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164111" y="591989"/>
              <a:ext cx="2950761"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椭圆 5"/>
          <p:cNvSpPr/>
          <p:nvPr/>
        </p:nvSpPr>
        <p:spPr>
          <a:xfrm>
            <a:off x="1100783" y="1240061"/>
            <a:ext cx="2304256" cy="1224136"/>
          </a:xfrm>
          <a:prstGeom prst="ellipse">
            <a:avLst/>
          </a:prstGeom>
          <a:solidFill>
            <a:srgbClr val="FFC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090910" y="1600101"/>
            <a:ext cx="2339102" cy="461665"/>
          </a:xfrm>
          <a:prstGeom prst="rect">
            <a:avLst/>
          </a:prstGeom>
        </p:spPr>
        <p:txBody>
          <a:bodyPr wrap="none">
            <a:spAutoFit/>
          </a:bodyPr>
          <a:lstStyle/>
          <a:p>
            <a:pPr algn="just"/>
            <a:r>
              <a:rPr lang="zh-CN" altLang="en-US" sz="2400" dirty="0" smtClean="0"/>
              <a:t>新古典主义音乐</a:t>
            </a:r>
            <a:endParaRPr lang="zh-CN" altLang="en-US" sz="2400" dirty="0"/>
          </a:p>
        </p:txBody>
      </p:sp>
      <p:sp>
        <p:nvSpPr>
          <p:cNvPr id="8" name="矩形 7"/>
          <p:cNvSpPr/>
          <p:nvPr/>
        </p:nvSpPr>
        <p:spPr>
          <a:xfrm>
            <a:off x="3405039" y="2248173"/>
            <a:ext cx="6429375" cy="3970318"/>
          </a:xfrm>
          <a:prstGeom prst="rect">
            <a:avLst/>
          </a:prstGeom>
        </p:spPr>
        <p:txBody>
          <a:bodyPr>
            <a:spAutoFit/>
          </a:bodyPr>
          <a:lstStyle/>
          <a:p>
            <a:pPr algn="just">
              <a:lnSpc>
                <a:spcPct val="150000"/>
              </a:lnSpc>
            </a:pPr>
            <a:r>
              <a:rPr lang="zh-CN" altLang="en-US" sz="2400" dirty="0" smtClean="0"/>
              <a:t>         新古典主义是</a:t>
            </a:r>
            <a:r>
              <a:rPr lang="en-US" altLang="zh-CN" sz="2400" dirty="0" smtClean="0"/>
              <a:t>20</a:t>
            </a:r>
            <a:r>
              <a:rPr lang="zh-CN" altLang="en-US" sz="2400" dirty="0" smtClean="0"/>
              <a:t>世</a:t>
            </a:r>
            <a:r>
              <a:rPr lang="zh-CN" altLang="en-US" sz="2400" dirty="0" smtClean="0"/>
              <a:t>纪西方现代音乐的一个重要音乐流派，主要存在于两次世界大战之间的一个时期。意大利作曲家布索尼在</a:t>
            </a:r>
            <a:r>
              <a:rPr lang="en-US" altLang="zh-CN" sz="2400" dirty="0" smtClean="0"/>
              <a:t>1920</a:t>
            </a:r>
            <a:r>
              <a:rPr lang="zh-CN" altLang="en-US" sz="2400" dirty="0" smtClean="0"/>
              <a:t>年</a:t>
            </a:r>
            <a:r>
              <a:rPr lang="zh-CN" altLang="en-US" sz="2400" dirty="0" smtClean="0"/>
              <a:t>发表的公开信</a:t>
            </a:r>
            <a:r>
              <a:rPr lang="en-US" altLang="zh-CN" sz="2400" dirty="0" smtClean="0"/>
              <a:t>《</a:t>
            </a:r>
            <a:r>
              <a:rPr lang="zh-CN" altLang="en-US" sz="2400" dirty="0" smtClean="0"/>
              <a:t>新的古典主义</a:t>
            </a:r>
            <a:r>
              <a:rPr lang="en-US" altLang="zh-CN" sz="2400" dirty="0" smtClean="0"/>
              <a:t>》</a:t>
            </a:r>
            <a:r>
              <a:rPr lang="zh-CN" altLang="en-US" sz="2400" dirty="0" smtClean="0"/>
              <a:t>成为新古典主义运动开始的标志，而斯特拉文斯基于</a:t>
            </a:r>
            <a:r>
              <a:rPr lang="en-US" altLang="zh-CN" sz="2400" dirty="0" smtClean="0"/>
              <a:t>1924</a:t>
            </a:r>
            <a:r>
              <a:rPr lang="zh-CN" altLang="en-US" sz="2400" dirty="0" smtClean="0"/>
              <a:t>年</a:t>
            </a:r>
            <a:r>
              <a:rPr lang="zh-CN" altLang="en-US" sz="2400" dirty="0" smtClean="0"/>
              <a:t>在英国杂志上刊登了“回到巴赫”的宣言后，掀起了新古典主义的热潮。</a:t>
            </a:r>
            <a:endParaRPr lang="zh-CN" altLang="en-US" sz="2400" dirty="0" smtClean="0"/>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4454798" y="315523"/>
            <a:ext cx="3949155"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一 古希腊音乐</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735499"/>
            <a:ext cx="11086097" cy="0"/>
            <a:chOff x="1028775" y="591989"/>
            <a:chExt cx="11086097" cy="0"/>
          </a:xfrm>
        </p:grpSpPr>
        <p:cxnSp>
          <p:nvCxnSpPr>
            <p:cNvPr id="19" name="直接连接符 18"/>
            <p:cNvCxnSpPr/>
            <p:nvPr/>
          </p:nvCxnSpPr>
          <p:spPr>
            <a:xfrm>
              <a:off x="10287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86106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7" name="矩形 6"/>
          <p:cNvSpPr/>
          <p:nvPr/>
        </p:nvSpPr>
        <p:spPr>
          <a:xfrm>
            <a:off x="812751" y="4551923"/>
            <a:ext cx="3518912" cy="400110"/>
          </a:xfrm>
          <a:prstGeom prst="rect">
            <a:avLst/>
          </a:prstGeom>
        </p:spPr>
        <p:txBody>
          <a:bodyPr wrap="none">
            <a:spAutoFit/>
          </a:bodyPr>
          <a:lstStyle/>
          <a:p>
            <a:r>
              <a:rPr lang="zh-CN" altLang="en-US" sz="2000" dirty="0" smtClean="0"/>
              <a:t>古希腊雕塑：阿波罗与里拉琴</a:t>
            </a:r>
            <a:endParaRPr lang="zh-CN" altLang="en-US" sz="2000" dirty="0" smtClean="0"/>
          </a:p>
        </p:txBody>
      </p:sp>
      <p:pic>
        <p:nvPicPr>
          <p:cNvPr id="8" name="图片 7" descr="阿波罗与里拉琴 修.jpg"/>
          <p:cNvPicPr>
            <a:picLocks noChangeAspect="1"/>
          </p:cNvPicPr>
          <p:nvPr/>
        </p:nvPicPr>
        <p:blipFill>
          <a:blip r:embed="rId1" cstate="print"/>
          <a:stretch>
            <a:fillRect/>
          </a:stretch>
        </p:blipFill>
        <p:spPr>
          <a:xfrm>
            <a:off x="1244799" y="951523"/>
            <a:ext cx="2486025" cy="3581400"/>
          </a:xfrm>
          <a:prstGeom prst="rect">
            <a:avLst/>
          </a:prstGeom>
        </p:spPr>
      </p:pic>
      <p:pic>
        <p:nvPicPr>
          <p:cNvPr id="9" name="图片 8" descr="演奏阿夫洛斯管的年轻人.png"/>
          <p:cNvPicPr>
            <a:picLocks noChangeAspect="1"/>
          </p:cNvPicPr>
          <p:nvPr/>
        </p:nvPicPr>
        <p:blipFill>
          <a:blip r:embed="rId2" cstate="print"/>
          <a:stretch>
            <a:fillRect/>
          </a:stretch>
        </p:blipFill>
        <p:spPr>
          <a:xfrm>
            <a:off x="5061223" y="951523"/>
            <a:ext cx="3208561" cy="3443334"/>
          </a:xfrm>
          <a:prstGeom prst="rect">
            <a:avLst/>
          </a:prstGeom>
        </p:spPr>
      </p:pic>
      <p:sp>
        <p:nvSpPr>
          <p:cNvPr id="10" name="矩形 9"/>
          <p:cNvSpPr/>
          <p:nvPr/>
        </p:nvSpPr>
        <p:spPr>
          <a:xfrm>
            <a:off x="5133231" y="4407907"/>
            <a:ext cx="3240360" cy="707886"/>
          </a:xfrm>
          <a:prstGeom prst="rect">
            <a:avLst/>
          </a:prstGeom>
        </p:spPr>
        <p:txBody>
          <a:bodyPr wrap="square">
            <a:spAutoFit/>
          </a:bodyPr>
          <a:lstStyle/>
          <a:p>
            <a:pPr algn="just"/>
            <a:r>
              <a:rPr lang="zh-CN" altLang="en-US" sz="2000" dirty="0" smtClean="0"/>
              <a:t>演奏阿夫洛斯管的年轻人（雅典出土的杯子的局部）</a:t>
            </a:r>
            <a:endParaRPr lang="zh-CN" altLang="en-US" sz="2000" dirty="0" smtClean="0"/>
          </a:p>
        </p:txBody>
      </p:sp>
      <p:pic>
        <p:nvPicPr>
          <p:cNvPr id="11" name="图片 10" descr="基萨拉琴（Kithara）.png"/>
          <p:cNvPicPr>
            <a:picLocks noChangeAspect="1"/>
          </p:cNvPicPr>
          <p:nvPr/>
        </p:nvPicPr>
        <p:blipFill>
          <a:blip r:embed="rId3" cstate="print"/>
          <a:stretch>
            <a:fillRect/>
          </a:stretch>
        </p:blipFill>
        <p:spPr>
          <a:xfrm>
            <a:off x="9381703" y="951523"/>
            <a:ext cx="2304256" cy="3307469"/>
          </a:xfrm>
          <a:prstGeom prst="rect">
            <a:avLst/>
          </a:prstGeom>
        </p:spPr>
      </p:pic>
      <p:sp>
        <p:nvSpPr>
          <p:cNvPr id="12" name="矩形 11"/>
          <p:cNvSpPr/>
          <p:nvPr/>
        </p:nvSpPr>
        <p:spPr>
          <a:xfrm>
            <a:off x="9381703" y="4407907"/>
            <a:ext cx="2468496" cy="400110"/>
          </a:xfrm>
          <a:prstGeom prst="rect">
            <a:avLst/>
          </a:prstGeom>
        </p:spPr>
        <p:txBody>
          <a:bodyPr wrap="none">
            <a:spAutoFit/>
          </a:bodyPr>
          <a:lstStyle/>
          <a:p>
            <a:r>
              <a:rPr lang="zh-CN" altLang="en-US" sz="2000" dirty="0" smtClean="0"/>
              <a:t>基萨拉琴（</a:t>
            </a:r>
            <a:r>
              <a:rPr lang="en-US" altLang="zh-CN" sz="2000" dirty="0" smtClean="0"/>
              <a:t>Kithara</a:t>
            </a:r>
            <a:r>
              <a:rPr lang="zh-CN" altLang="en-US" sz="2000" dirty="0" smtClean="0"/>
              <a:t>）</a:t>
            </a:r>
            <a:endParaRPr lang="zh-CN" altLang="en-US" sz="2000" dirty="0" smtClean="0"/>
          </a:p>
        </p:txBody>
      </p:sp>
      <p:sp>
        <p:nvSpPr>
          <p:cNvPr id="13" name="矩形 12"/>
          <p:cNvSpPr/>
          <p:nvPr/>
        </p:nvSpPr>
        <p:spPr>
          <a:xfrm>
            <a:off x="956767" y="5056485"/>
            <a:ext cx="10945216" cy="1667764"/>
          </a:xfrm>
          <a:prstGeom prst="rect">
            <a:avLst/>
          </a:prstGeom>
        </p:spPr>
        <p:txBody>
          <a:bodyPr wrap="square">
            <a:spAutoFit/>
          </a:bodyPr>
          <a:lstStyle/>
          <a:p>
            <a:pPr algn="just">
              <a:lnSpc>
                <a:spcPct val="150000"/>
              </a:lnSpc>
            </a:pPr>
            <a:r>
              <a:rPr lang="en-US" altLang="zh-CN" sz="2400" dirty="0" smtClean="0"/>
              <a:t>         </a:t>
            </a:r>
            <a:r>
              <a:rPr lang="en-US" altLang="zh-CN" sz="2400" dirty="0" smtClean="0">
                <a:latin typeface="+mj-ea"/>
                <a:ea typeface="+mj-ea"/>
              </a:rPr>
              <a:t>19 </a:t>
            </a:r>
            <a:r>
              <a:rPr lang="zh-CN" altLang="en-US" sz="2400" dirty="0" smtClean="0">
                <a:latin typeface="+mj-ea"/>
                <a:ea typeface="+mj-ea"/>
              </a:rPr>
              <a:t>世纪挖掘出的一些古希腊文物上绘着有音乐伴奏的歌舞场面，有的人唱着歌，有的人吹着名叫阿夫洛斯的用芦管制成的乐器，还有的人演奏里拉琴，还有基萨拉琴的小雕像。（如上图）</a:t>
            </a:r>
            <a:endParaRPr lang="zh-CN" altLang="en-US" sz="2400" dirty="0" smtClean="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2756967" y="519475"/>
            <a:ext cx="698477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八、</a:t>
            </a:r>
            <a:r>
              <a:rPr lang="en-US" altLang="zh-CN"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a:t>
            </a: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世纪音乐</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735499"/>
            <a:ext cx="11086097" cy="0"/>
            <a:chOff x="1028775" y="591989"/>
            <a:chExt cx="11086097" cy="0"/>
          </a:xfrm>
        </p:grpSpPr>
        <p:cxnSp>
          <p:nvCxnSpPr>
            <p:cNvPr id="19" name="直接连接符 18"/>
            <p:cNvCxnSpPr/>
            <p:nvPr/>
          </p:nvCxnSpPr>
          <p:spPr>
            <a:xfrm>
              <a:off x="1028775" y="591989"/>
              <a:ext cx="287875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164111" y="591989"/>
              <a:ext cx="2950761"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pic>
        <p:nvPicPr>
          <p:cNvPr id="6" name="图片 5" descr="意大利的布索尼.jpeg"/>
          <p:cNvPicPr>
            <a:picLocks noChangeAspect="1"/>
          </p:cNvPicPr>
          <p:nvPr/>
        </p:nvPicPr>
        <p:blipFill>
          <a:blip r:embed="rId1" cstate="print"/>
          <a:stretch>
            <a:fillRect/>
          </a:stretch>
        </p:blipFill>
        <p:spPr>
          <a:xfrm>
            <a:off x="956767" y="1456085"/>
            <a:ext cx="4860539" cy="2736304"/>
          </a:xfrm>
          <a:prstGeom prst="rect">
            <a:avLst/>
          </a:prstGeom>
        </p:spPr>
      </p:pic>
      <p:sp>
        <p:nvSpPr>
          <p:cNvPr id="7" name="矩形 6"/>
          <p:cNvSpPr/>
          <p:nvPr/>
        </p:nvSpPr>
        <p:spPr>
          <a:xfrm>
            <a:off x="2180903" y="4264397"/>
            <a:ext cx="2198038" cy="430887"/>
          </a:xfrm>
          <a:prstGeom prst="rect">
            <a:avLst/>
          </a:prstGeom>
        </p:spPr>
        <p:txBody>
          <a:bodyPr wrap="none">
            <a:spAutoFit/>
          </a:bodyPr>
          <a:lstStyle/>
          <a:p>
            <a:pPr algn="just"/>
            <a:r>
              <a:rPr lang="zh-CN" altLang="en-US" sz="2200" dirty="0" smtClean="0"/>
              <a:t>意大利     布索尼</a:t>
            </a:r>
            <a:endParaRPr lang="zh-CN" altLang="en-US" sz="2200" dirty="0"/>
          </a:p>
        </p:txBody>
      </p:sp>
      <p:sp>
        <p:nvSpPr>
          <p:cNvPr id="8" name="矩形 7"/>
          <p:cNvSpPr/>
          <p:nvPr/>
        </p:nvSpPr>
        <p:spPr>
          <a:xfrm>
            <a:off x="5925319" y="1456085"/>
            <a:ext cx="5616624" cy="2862322"/>
          </a:xfrm>
          <a:prstGeom prst="rect">
            <a:avLst/>
          </a:prstGeom>
        </p:spPr>
        <p:txBody>
          <a:bodyPr wrap="square">
            <a:spAutoFit/>
          </a:bodyPr>
          <a:lstStyle/>
          <a:p>
            <a:pPr algn="just">
              <a:lnSpc>
                <a:spcPct val="150000"/>
              </a:lnSpc>
            </a:pPr>
            <a:r>
              <a:rPr lang="zh-CN" altLang="en-US" sz="2400" dirty="0" smtClean="0"/>
              <a:t>         最有代表性的人物是意大利的布索尼、俄国的斯特拉文斯基、德国的欣德米特、西班牙的法雅和由奥涅格、米约、普朗克、奥里克、杜列、泰费尔组成的法国六人团。</a:t>
            </a:r>
            <a:endParaRPr lang="zh-CN" altLang="en-US" sz="2400" dirty="0"/>
          </a:p>
        </p:txBody>
      </p:sp>
      <p:sp>
        <p:nvSpPr>
          <p:cNvPr id="9" name="矩形 8"/>
          <p:cNvSpPr/>
          <p:nvPr/>
        </p:nvSpPr>
        <p:spPr>
          <a:xfrm>
            <a:off x="884759" y="4768453"/>
            <a:ext cx="11017224" cy="1200329"/>
          </a:xfrm>
          <a:prstGeom prst="rect">
            <a:avLst/>
          </a:prstGeom>
        </p:spPr>
        <p:txBody>
          <a:bodyPr wrap="square">
            <a:spAutoFit/>
          </a:bodyPr>
          <a:lstStyle/>
          <a:p>
            <a:pPr algn="just">
              <a:lnSpc>
                <a:spcPct val="150000"/>
              </a:lnSpc>
            </a:pPr>
            <a:r>
              <a:rPr lang="zh-CN" altLang="en-US" sz="2400" dirty="0" smtClean="0"/>
              <a:t>         新古典主义早期的典型创作是布索尼的</a:t>
            </a:r>
            <a:r>
              <a:rPr lang="en-US" altLang="zh-CN" sz="2400" dirty="0" smtClean="0"/>
              <a:t>《</a:t>
            </a:r>
            <a:r>
              <a:rPr lang="zh-CN" altLang="en-US" sz="2400" dirty="0" smtClean="0"/>
              <a:t>喜剧序曲</a:t>
            </a:r>
            <a:r>
              <a:rPr lang="en-US" altLang="zh-CN" sz="2400" dirty="0" smtClean="0"/>
              <a:t>》</a:t>
            </a:r>
            <a:r>
              <a:rPr lang="zh-CN" altLang="en-US" sz="2400" dirty="0" smtClean="0"/>
              <a:t>和</a:t>
            </a:r>
            <a:r>
              <a:rPr lang="en-US" altLang="zh-CN" sz="2400" dirty="0" smtClean="0"/>
              <a:t>《</a:t>
            </a:r>
            <a:r>
              <a:rPr lang="zh-CN" altLang="en-US" sz="2400" dirty="0" smtClean="0"/>
              <a:t>钢琴小奏鸣曲</a:t>
            </a:r>
            <a:r>
              <a:rPr lang="en-US" altLang="zh-CN" sz="2400" dirty="0" smtClean="0"/>
              <a:t>》</a:t>
            </a:r>
            <a:r>
              <a:rPr lang="zh-CN" altLang="en-US" sz="2400" dirty="0" smtClean="0"/>
              <a:t>，但最典型的则是斯特拉文斯基的舞剧音乐</a:t>
            </a:r>
            <a:r>
              <a:rPr lang="en-US" altLang="zh-CN" sz="2400" dirty="0" smtClean="0"/>
              <a:t>《</a:t>
            </a:r>
            <a:r>
              <a:rPr lang="zh-CN" altLang="en-US" sz="2400" dirty="0" smtClean="0"/>
              <a:t>诗篇交响曲</a:t>
            </a:r>
            <a:r>
              <a:rPr lang="en-US" altLang="zh-CN" sz="2400" dirty="0" smtClean="0"/>
              <a:t>》</a:t>
            </a:r>
            <a:r>
              <a:rPr lang="zh-CN" altLang="en-US" sz="2400" dirty="0" smtClean="0"/>
              <a:t>和</a:t>
            </a:r>
            <a:r>
              <a:rPr lang="en-US" altLang="zh-CN" sz="2400" dirty="0" smtClean="0"/>
              <a:t>《</a:t>
            </a:r>
            <a:r>
              <a:rPr lang="zh-CN" altLang="en-US" sz="2400" dirty="0" smtClean="0"/>
              <a:t>钢琴协奏曲</a:t>
            </a:r>
            <a:r>
              <a:rPr lang="en-US" altLang="zh-CN" sz="2400" dirty="0" smtClean="0"/>
              <a:t>》</a:t>
            </a:r>
            <a:r>
              <a:rPr lang="zh-CN" altLang="en-US" sz="2400" dirty="0" smtClean="0"/>
              <a:t>等。</a:t>
            </a:r>
            <a:endParaRPr lang="zh-CN" altLang="en-US" sz="2400" dirty="0" smtClean="0"/>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2756967" y="519475"/>
            <a:ext cx="698477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八、</a:t>
            </a:r>
            <a:r>
              <a:rPr lang="en-US" altLang="zh-CN"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a:t>
            </a: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世纪音乐</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735499"/>
            <a:ext cx="11086097" cy="0"/>
            <a:chOff x="1028775" y="591989"/>
            <a:chExt cx="11086097" cy="0"/>
          </a:xfrm>
        </p:grpSpPr>
        <p:cxnSp>
          <p:nvCxnSpPr>
            <p:cNvPr id="19" name="直接连接符 18"/>
            <p:cNvCxnSpPr/>
            <p:nvPr/>
          </p:nvCxnSpPr>
          <p:spPr>
            <a:xfrm>
              <a:off x="1028775" y="591989"/>
              <a:ext cx="287875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164111" y="591989"/>
              <a:ext cx="2950761"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椭圆 5"/>
          <p:cNvSpPr/>
          <p:nvPr/>
        </p:nvSpPr>
        <p:spPr>
          <a:xfrm>
            <a:off x="1100783" y="1383571"/>
            <a:ext cx="2304256" cy="1224136"/>
          </a:xfrm>
          <a:prstGeom prst="ellipse">
            <a:avLst/>
          </a:prstGeom>
          <a:solidFill>
            <a:srgbClr val="FFC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244799" y="1743611"/>
            <a:ext cx="2031325" cy="461665"/>
          </a:xfrm>
          <a:prstGeom prst="rect">
            <a:avLst/>
          </a:prstGeom>
        </p:spPr>
        <p:txBody>
          <a:bodyPr wrap="none">
            <a:spAutoFit/>
          </a:bodyPr>
          <a:lstStyle/>
          <a:p>
            <a:pPr algn="just"/>
            <a:r>
              <a:rPr lang="zh-CN" altLang="en-US" sz="2400" dirty="0" smtClean="0"/>
              <a:t>序列主义音乐</a:t>
            </a:r>
            <a:endParaRPr lang="zh-CN" altLang="en-US" sz="2400" dirty="0"/>
          </a:p>
        </p:txBody>
      </p:sp>
      <p:sp>
        <p:nvSpPr>
          <p:cNvPr id="8" name="矩形 7"/>
          <p:cNvSpPr/>
          <p:nvPr/>
        </p:nvSpPr>
        <p:spPr>
          <a:xfrm>
            <a:off x="1388815" y="2679715"/>
            <a:ext cx="9937104" cy="1200329"/>
          </a:xfrm>
          <a:prstGeom prst="rect">
            <a:avLst/>
          </a:prstGeom>
        </p:spPr>
        <p:txBody>
          <a:bodyPr wrap="square">
            <a:spAutoFit/>
          </a:bodyPr>
          <a:lstStyle/>
          <a:p>
            <a:pPr algn="just">
              <a:lnSpc>
                <a:spcPct val="150000"/>
              </a:lnSpc>
            </a:pPr>
            <a:r>
              <a:rPr lang="zh-CN" altLang="en-US" sz="2400" dirty="0" smtClean="0">
                <a:latin typeface="+mj-ea"/>
                <a:ea typeface="+mj-ea"/>
              </a:rPr>
              <a:t>    序列主义音乐是指一种作曲技法，是</a:t>
            </a:r>
            <a:r>
              <a:rPr lang="en-US" altLang="zh-CN" sz="2400" dirty="0" smtClean="0">
                <a:latin typeface="+mj-ea"/>
                <a:ea typeface="+mj-ea"/>
              </a:rPr>
              <a:t>20</a:t>
            </a:r>
            <a:r>
              <a:rPr lang="zh-CN" altLang="en-US" sz="2400" dirty="0" smtClean="0">
                <a:latin typeface="+mj-ea"/>
                <a:ea typeface="+mj-ea"/>
              </a:rPr>
              <a:t>世</a:t>
            </a:r>
            <a:r>
              <a:rPr lang="zh-CN" altLang="en-US" sz="2400" dirty="0" smtClean="0">
                <a:latin typeface="+mj-ea"/>
                <a:ea typeface="+mj-ea"/>
              </a:rPr>
              <a:t>纪为了取代传统音乐的规则并进行技术革命而产生的一种作曲方法。</a:t>
            </a:r>
            <a:endParaRPr lang="zh-CN" altLang="en-US" sz="2400" dirty="0" smtClean="0">
              <a:latin typeface="+mj-ea"/>
              <a:ea typeface="+mj-ea"/>
            </a:endParaRPr>
          </a:p>
        </p:txBody>
      </p:sp>
      <p:sp>
        <p:nvSpPr>
          <p:cNvPr id="9" name="矩形 8"/>
          <p:cNvSpPr/>
          <p:nvPr/>
        </p:nvSpPr>
        <p:spPr>
          <a:xfrm>
            <a:off x="1388815" y="4335899"/>
            <a:ext cx="10009112" cy="1200329"/>
          </a:xfrm>
          <a:prstGeom prst="rect">
            <a:avLst/>
          </a:prstGeom>
        </p:spPr>
        <p:txBody>
          <a:bodyPr wrap="square">
            <a:spAutoFit/>
          </a:bodyPr>
          <a:lstStyle/>
          <a:p>
            <a:pPr algn="just">
              <a:lnSpc>
                <a:spcPct val="150000"/>
              </a:lnSpc>
            </a:pPr>
            <a:r>
              <a:rPr lang="zh-CN" altLang="en-US" sz="2400" dirty="0" smtClean="0">
                <a:latin typeface="+mj-ea"/>
                <a:ea typeface="+mj-ea"/>
              </a:rPr>
              <a:t>    代表人物：奥地利勋伯格、贝尔格、韦伯恩，法国梅西安、布列兹，美国巴比特，意大利诺诺等。</a:t>
            </a:r>
            <a:endParaRPr lang="zh-CN" altLang="en-US" sz="2400" dirty="0" smtClean="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2756967" y="519475"/>
            <a:ext cx="698477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知识窗</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735499"/>
            <a:ext cx="11086097" cy="0"/>
            <a:chOff x="1028775" y="591989"/>
            <a:chExt cx="11086097" cy="0"/>
          </a:xfrm>
        </p:grpSpPr>
        <p:cxnSp>
          <p:nvCxnSpPr>
            <p:cNvPr id="19" name="直接连接符 18"/>
            <p:cNvCxnSpPr/>
            <p:nvPr/>
          </p:nvCxnSpPr>
          <p:spPr>
            <a:xfrm>
              <a:off x="1028775" y="591989"/>
              <a:ext cx="287875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164111" y="591989"/>
              <a:ext cx="2950761"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7" name="矩形 6"/>
          <p:cNvSpPr/>
          <p:nvPr/>
        </p:nvSpPr>
        <p:spPr>
          <a:xfrm>
            <a:off x="884759" y="1600101"/>
            <a:ext cx="11017224" cy="1938992"/>
          </a:xfrm>
          <a:prstGeom prst="rect">
            <a:avLst/>
          </a:prstGeom>
          <a:blipFill>
            <a:blip r:embed="rId1" cstate="print"/>
            <a:tile tx="0" ty="0" sx="100000" sy="100000" flip="none" algn="tl"/>
          </a:blipFill>
        </p:spPr>
        <p:txBody>
          <a:bodyPr wrap="square">
            <a:spAutoFit/>
          </a:bodyPr>
          <a:lstStyle/>
          <a:p>
            <a:pPr algn="just">
              <a:lnSpc>
                <a:spcPct val="150000"/>
              </a:lnSpc>
            </a:pPr>
            <a:r>
              <a:rPr lang="zh-CN" altLang="en-US" sz="2000" dirty="0" smtClean="0">
                <a:latin typeface="楷体" panose="02010609060101010101" pitchFamily="49" charset="-122"/>
                <a:ea typeface="楷体" panose="02010609060101010101" pitchFamily="49" charset="-122"/>
              </a:rPr>
              <a:t>    文艺复兴曾被认为是古希腊、古罗马文化艺术的复兴，但实际上当时各个领域的发展成就均远远超越了古文明，因而它并不是古希腊、古罗马文化艺术的简单复活，而是资产阶级文化的萌芽。当时一些先进的知识分子通过文艺创作宣传人文精神，主张“幸福在人间”，站在人的立场，以人为本。文艺复兴的这种指导思想，我们称之为“人文主义”。</a:t>
            </a:r>
            <a:endParaRPr lang="zh-CN" altLang="en-US" sz="2000" dirty="0">
              <a:latin typeface="楷体" panose="02010609060101010101" pitchFamily="49" charset="-122"/>
              <a:ea typeface="楷体" panose="02010609060101010101" pitchFamily="49" charset="-122"/>
            </a:endParaRPr>
          </a:p>
        </p:txBody>
      </p:sp>
      <p:sp>
        <p:nvSpPr>
          <p:cNvPr id="8" name="矩形 7"/>
          <p:cNvSpPr/>
          <p:nvPr/>
        </p:nvSpPr>
        <p:spPr>
          <a:xfrm>
            <a:off x="884759" y="3832349"/>
            <a:ext cx="11017224" cy="1866858"/>
          </a:xfrm>
          <a:prstGeom prst="rect">
            <a:avLst/>
          </a:prstGeom>
          <a:blipFill>
            <a:blip r:embed="rId1" cstate="print"/>
            <a:tile tx="0" ty="0" sx="100000" sy="100000" flip="none" algn="tl"/>
          </a:blipFill>
        </p:spPr>
        <p:txBody>
          <a:bodyPr wrap="square">
            <a:spAutoFit/>
          </a:bodyPr>
          <a:lstStyle/>
          <a:p>
            <a:pPr algn="just">
              <a:lnSpc>
                <a:spcPct val="150000"/>
              </a:lnSpc>
            </a:pPr>
            <a:r>
              <a:rPr lang="zh-CN" altLang="en-US" sz="2000" dirty="0" smtClean="0">
                <a:latin typeface="楷体" panose="02010609060101010101" pitchFamily="49" charset="-122"/>
                <a:ea typeface="楷体" panose="02010609060101010101" pitchFamily="49" charset="-122"/>
              </a:rPr>
              <a:t>    人文主义对音乐最重要的影响是使音乐与文学艺术更紧密地结合在一起。古代诗人与音乐家合二为一的形象诱使诗人和作曲家都去寻觅一种共同的表现目的。诗人们更关注其诗歌的音响，而作曲家们则着意去模仿这一音响。在处理词曲的关系时，作曲家更有意义的尝试是以“绘词法”来表达词义。</a:t>
            </a:r>
            <a:endParaRPr lang="zh-CN" altLang="en-US" sz="2000" dirty="0" smtClean="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2756967" y="519475"/>
            <a:ext cx="698477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知识窗</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735499"/>
            <a:ext cx="11086097" cy="0"/>
            <a:chOff x="1028775" y="591989"/>
            <a:chExt cx="11086097" cy="0"/>
          </a:xfrm>
        </p:grpSpPr>
        <p:cxnSp>
          <p:nvCxnSpPr>
            <p:cNvPr id="19" name="直接连接符 18"/>
            <p:cNvCxnSpPr/>
            <p:nvPr/>
          </p:nvCxnSpPr>
          <p:spPr>
            <a:xfrm>
              <a:off x="1028775" y="591989"/>
              <a:ext cx="287875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164111" y="591989"/>
              <a:ext cx="2950761"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矩形 5"/>
          <p:cNvSpPr/>
          <p:nvPr/>
        </p:nvSpPr>
        <p:spPr>
          <a:xfrm>
            <a:off x="956767" y="1744117"/>
            <a:ext cx="11161240" cy="3323987"/>
          </a:xfrm>
          <a:prstGeom prst="rect">
            <a:avLst/>
          </a:prstGeom>
          <a:blipFill>
            <a:blip r:embed="rId1" cstate="print"/>
            <a:tile tx="0" ty="0" sx="100000" sy="100000" flip="none" algn="tl"/>
          </a:blipFill>
        </p:spPr>
        <p:txBody>
          <a:bodyPr wrap="square">
            <a:spAutoFit/>
          </a:bodyPr>
          <a:lstStyle/>
          <a:p>
            <a:pPr algn="just">
              <a:lnSpc>
                <a:spcPct val="150000"/>
              </a:lnSpc>
            </a:pPr>
            <a:r>
              <a:rPr lang="zh-CN" altLang="en-US" sz="2000" dirty="0" smtClean="0">
                <a:latin typeface="楷体" panose="02010609060101010101" pitchFamily="49" charset="-122"/>
                <a:ea typeface="楷体" panose="02010609060101010101" pitchFamily="49" charset="-122"/>
              </a:rPr>
              <a:t>    佛罗伦萨卡梅拉塔的人文主义者们则尝试用更富有情感力量的音乐来“再现”古典学者对古希腊悲剧的描述。他们认为音乐应从整体上表达歌词的内容，音乐应抛弃一切阻隔去贴近歌词。他们弃用了复调的织体和绘词法，以最简洁的有伴奏声部的单声旋律的抑扬顿挫来发挥音乐的表现力。</a:t>
            </a:r>
            <a:endParaRPr lang="zh-CN" altLang="en-US" sz="2000" dirty="0" smtClean="0">
              <a:latin typeface="楷体" panose="02010609060101010101" pitchFamily="49" charset="-122"/>
              <a:ea typeface="楷体" panose="02010609060101010101" pitchFamily="49" charset="-122"/>
            </a:endParaRPr>
          </a:p>
          <a:p>
            <a:pPr algn="just">
              <a:lnSpc>
                <a:spcPct val="150000"/>
              </a:lnSpc>
            </a:pPr>
            <a:endParaRPr lang="en-US" altLang="zh-CN" sz="2000" dirty="0" smtClean="0">
              <a:latin typeface="楷体" panose="02010609060101010101" pitchFamily="49" charset="-122"/>
              <a:ea typeface="楷体" panose="02010609060101010101" pitchFamily="49" charset="-122"/>
            </a:endParaRPr>
          </a:p>
          <a:p>
            <a:pPr algn="just">
              <a:lnSpc>
                <a:spcPct val="150000"/>
              </a:lnSpc>
            </a:pPr>
            <a:r>
              <a:rPr lang="en-US" altLang="zh-CN" sz="2000" dirty="0" smtClean="0">
                <a:latin typeface="楷体" panose="02010609060101010101" pitchFamily="49" charset="-122"/>
                <a:ea typeface="楷体" panose="02010609060101010101" pitchFamily="49" charset="-122"/>
              </a:rPr>
              <a:t>    </a:t>
            </a:r>
            <a:r>
              <a:rPr lang="zh-CN" altLang="en-US" sz="2000" dirty="0" smtClean="0">
                <a:latin typeface="楷体" panose="02010609060101010101" pitchFamily="49" charset="-122"/>
                <a:ea typeface="楷体" panose="02010609060101010101" pitchFamily="49" charset="-122"/>
              </a:rPr>
              <a:t>文艺复兴让越来越多的作曲家在创作中体现出艺术特有的包容性和多面性，通过作品，他们阐明了这样的观念：音乐主要是人类活动的一种形式，音乐是人而不是上帝创造的，音乐应为人服务。于是，音乐从教堂走近市民，从歌颂神变为表达人的思想感情和对大自然的赞美。</a:t>
            </a:r>
            <a:endParaRPr lang="zh-CN" altLang="en-US" sz="2000" dirty="0" smtClean="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2756967" y="375965"/>
            <a:ext cx="698477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拓展思考</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87875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164111" y="591989"/>
              <a:ext cx="2950761"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pic>
        <p:nvPicPr>
          <p:cNvPr id="6" name="图片 5" descr="11.jpg"/>
          <p:cNvPicPr>
            <a:picLocks noChangeAspect="1"/>
          </p:cNvPicPr>
          <p:nvPr/>
        </p:nvPicPr>
        <p:blipFill>
          <a:blip r:embed="rId1" cstate="print"/>
          <a:stretch>
            <a:fillRect/>
          </a:stretch>
        </p:blipFill>
        <p:spPr>
          <a:xfrm>
            <a:off x="1316807" y="1168053"/>
            <a:ext cx="4209101" cy="4680520"/>
          </a:xfrm>
          <a:prstGeom prst="rect">
            <a:avLst/>
          </a:prstGeom>
        </p:spPr>
      </p:pic>
      <p:sp>
        <p:nvSpPr>
          <p:cNvPr id="7" name="矩形 6"/>
          <p:cNvSpPr/>
          <p:nvPr/>
        </p:nvSpPr>
        <p:spPr>
          <a:xfrm>
            <a:off x="5637287" y="2824237"/>
            <a:ext cx="6048672" cy="2308324"/>
          </a:xfrm>
          <a:prstGeom prst="rect">
            <a:avLst/>
          </a:prstGeom>
        </p:spPr>
        <p:txBody>
          <a:bodyPr wrap="square">
            <a:spAutoFit/>
          </a:bodyPr>
          <a:lstStyle/>
          <a:p>
            <a:pPr algn="just">
              <a:lnSpc>
                <a:spcPct val="150000"/>
              </a:lnSpc>
            </a:pPr>
            <a:r>
              <a:rPr lang="en-US" altLang="zh-CN" sz="2400" dirty="0" smtClean="0">
                <a:latin typeface="+mj-ea"/>
                <a:ea typeface="+mj-ea"/>
              </a:rPr>
              <a:t>1. </a:t>
            </a:r>
            <a:r>
              <a:rPr lang="zh-CN" altLang="en-US" sz="2400" dirty="0" smtClean="0">
                <a:latin typeface="+mj-ea"/>
                <a:ea typeface="+mj-ea"/>
              </a:rPr>
              <a:t>西方音乐大致经历了哪几个发展时期？</a:t>
            </a:r>
            <a:endParaRPr lang="zh-CN" altLang="en-US" sz="2400" dirty="0" smtClean="0">
              <a:latin typeface="+mj-ea"/>
              <a:ea typeface="+mj-ea"/>
            </a:endParaRPr>
          </a:p>
          <a:p>
            <a:pPr algn="just">
              <a:lnSpc>
                <a:spcPct val="150000"/>
              </a:lnSpc>
            </a:pPr>
            <a:r>
              <a:rPr lang="en-US" altLang="zh-CN" sz="2400" dirty="0" smtClean="0">
                <a:latin typeface="+mj-ea"/>
                <a:ea typeface="+mj-ea"/>
              </a:rPr>
              <a:t>2. </a:t>
            </a:r>
            <a:r>
              <a:rPr lang="zh-CN" altLang="en-US" sz="2400" dirty="0" smtClean="0">
                <a:latin typeface="+mj-ea"/>
                <a:ea typeface="+mj-ea"/>
              </a:rPr>
              <a:t>简述巴洛克时期音乐的特点。</a:t>
            </a:r>
            <a:endParaRPr lang="zh-CN" altLang="en-US" sz="2400" dirty="0" smtClean="0">
              <a:latin typeface="+mj-ea"/>
              <a:ea typeface="+mj-ea"/>
            </a:endParaRPr>
          </a:p>
          <a:p>
            <a:pPr algn="just">
              <a:lnSpc>
                <a:spcPct val="150000"/>
              </a:lnSpc>
            </a:pPr>
            <a:r>
              <a:rPr lang="en-US" altLang="zh-CN" sz="2400" dirty="0" smtClean="0">
                <a:latin typeface="+mj-ea"/>
                <a:ea typeface="+mj-ea"/>
              </a:rPr>
              <a:t>3. </a:t>
            </a:r>
            <a:r>
              <a:rPr lang="zh-CN" altLang="en-US" sz="2400" dirty="0" smtClean="0">
                <a:latin typeface="+mj-ea"/>
                <a:ea typeface="+mj-ea"/>
              </a:rPr>
              <a:t>简述浪漫主义各个时期的音乐特点及音乐创作特征。</a:t>
            </a:r>
            <a:endParaRPr lang="zh-CN" altLang="en-US" sz="2400" dirty="0" smtClean="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8"/>
          <p:cNvSpPr>
            <a:spLocks noChangeArrowheads="1"/>
          </p:cNvSpPr>
          <p:nvPr/>
        </p:nvSpPr>
        <p:spPr bwMode="auto">
          <a:xfrm>
            <a:off x="1388815" y="303957"/>
            <a:ext cx="348468" cy="348468"/>
          </a:xfrm>
          <a:prstGeom prst="rect">
            <a:avLst/>
          </a:prstGeom>
          <a:solidFill>
            <a:schemeClr val="accent2"/>
          </a:solidFill>
          <a:ln>
            <a:noFill/>
          </a:ln>
        </p:spPr>
        <p:txBody>
          <a:bodyPr vert="horz" wrap="square" lIns="128580" tIns="64290" rIns="128580" bIns="64290" numCol="1" anchor="t" anchorCtr="0" compatLnSpc="1"/>
          <a:lstStyle/>
          <a:p>
            <a:endParaRPr lang="zh-CN" altLang="en-US"/>
          </a:p>
        </p:txBody>
      </p:sp>
      <p:sp>
        <p:nvSpPr>
          <p:cNvPr id="9" name="Rectangle 9"/>
          <p:cNvSpPr>
            <a:spLocks noChangeArrowheads="1"/>
          </p:cNvSpPr>
          <p:nvPr/>
        </p:nvSpPr>
        <p:spPr bwMode="auto">
          <a:xfrm>
            <a:off x="308695" y="736005"/>
            <a:ext cx="1008622" cy="1008622"/>
          </a:xfrm>
          <a:prstGeom prst="rect">
            <a:avLst/>
          </a:prstGeom>
          <a:solidFill>
            <a:srgbClr val="FFC000"/>
          </a:solidFill>
          <a:ln>
            <a:noFill/>
          </a:ln>
        </p:spPr>
        <p:txBody>
          <a:bodyPr vert="horz" wrap="square" lIns="128580" tIns="64290" rIns="128580" bIns="64290" numCol="1" anchor="t" anchorCtr="0" compatLnSpc="1"/>
          <a:lstStyle/>
          <a:p>
            <a:endParaRPr lang="zh-CN" altLang="en-US"/>
          </a:p>
        </p:txBody>
      </p:sp>
      <p:sp>
        <p:nvSpPr>
          <p:cNvPr id="12" name="Rectangle 12"/>
          <p:cNvSpPr>
            <a:spLocks noChangeArrowheads="1"/>
          </p:cNvSpPr>
          <p:nvPr/>
        </p:nvSpPr>
        <p:spPr bwMode="auto">
          <a:xfrm>
            <a:off x="1532831" y="3688333"/>
            <a:ext cx="422034" cy="425905"/>
          </a:xfrm>
          <a:prstGeom prst="rect">
            <a:avLst/>
          </a:prstGeom>
          <a:solidFill>
            <a:srgbClr val="FFC000"/>
          </a:solidFill>
          <a:ln>
            <a:noFill/>
          </a:ln>
        </p:spPr>
        <p:txBody>
          <a:bodyPr vert="horz" wrap="square" lIns="128580" tIns="64290" rIns="128580" bIns="64290" numCol="1" anchor="t" anchorCtr="0" compatLnSpc="1"/>
          <a:lstStyle/>
          <a:p>
            <a:endParaRPr lang="zh-CN" altLang="en-US"/>
          </a:p>
        </p:txBody>
      </p:sp>
      <p:sp>
        <p:nvSpPr>
          <p:cNvPr id="14" name="Rectangle 14"/>
          <p:cNvSpPr>
            <a:spLocks noChangeArrowheads="1"/>
          </p:cNvSpPr>
          <p:nvPr/>
        </p:nvSpPr>
        <p:spPr bwMode="auto">
          <a:xfrm>
            <a:off x="380703" y="4192389"/>
            <a:ext cx="954416" cy="954416"/>
          </a:xfrm>
          <a:prstGeom prst="rect">
            <a:avLst/>
          </a:prstGeom>
          <a:solidFill>
            <a:srgbClr val="FFFF00"/>
          </a:solidFill>
          <a:ln>
            <a:noFill/>
          </a:ln>
        </p:spPr>
        <p:txBody>
          <a:bodyPr vert="horz" wrap="square" lIns="128580" tIns="64290" rIns="128580" bIns="64290" numCol="1" anchor="t" anchorCtr="0" compatLnSpc="1"/>
          <a:lstStyle/>
          <a:p>
            <a:endParaRPr lang="zh-CN" altLang="en-US"/>
          </a:p>
        </p:txBody>
      </p:sp>
      <p:sp>
        <p:nvSpPr>
          <p:cNvPr id="17" name="矩形 259"/>
          <p:cNvSpPr>
            <a:spLocks noChangeArrowheads="1"/>
          </p:cNvSpPr>
          <p:nvPr/>
        </p:nvSpPr>
        <p:spPr bwMode="auto">
          <a:xfrm>
            <a:off x="4269135" y="2392189"/>
            <a:ext cx="6147878" cy="1231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en-US" altLang="zh-CN" sz="8000" b="1" dirty="0" smtClean="0">
                <a:solidFill>
                  <a:schemeClr val="accent2"/>
                </a:solidFill>
                <a:latin typeface="Arial" panose="020B0604020202020204" pitchFamily="34" charset="0"/>
                <a:cs typeface="Arial" panose="020B0604020202020204" pitchFamily="34" charset="0"/>
              </a:rPr>
              <a:t>THANK YOU </a:t>
            </a:r>
            <a:endParaRPr lang="en-US" altLang="zh-CN" sz="8000" b="1" dirty="0">
              <a:solidFill>
                <a:schemeClr val="accent2"/>
              </a:solidFill>
              <a:latin typeface="Arial" panose="020B0604020202020204" pitchFamily="34" charset="0"/>
              <a:cs typeface="Arial" panose="020B0604020202020204" pitchFamily="34" charset="0"/>
            </a:endParaRPr>
          </a:p>
        </p:txBody>
      </p:sp>
      <p:sp>
        <p:nvSpPr>
          <p:cNvPr id="7" name="Rectangle 7"/>
          <p:cNvSpPr>
            <a:spLocks noChangeArrowheads="1"/>
          </p:cNvSpPr>
          <p:nvPr/>
        </p:nvSpPr>
        <p:spPr bwMode="auto">
          <a:xfrm>
            <a:off x="956767" y="1240061"/>
            <a:ext cx="704680" cy="704680"/>
          </a:xfrm>
          <a:prstGeom prst="rect">
            <a:avLst/>
          </a:prstGeom>
          <a:solidFill>
            <a:schemeClr val="accent2"/>
          </a:solidFill>
          <a:ln>
            <a:noFill/>
          </a:ln>
        </p:spPr>
        <p:txBody>
          <a:bodyPr vert="horz" wrap="square" lIns="128580" tIns="64290" rIns="128580" bIns="64290" numCol="1" anchor="t" anchorCtr="0" compatLnSpc="1"/>
          <a:lstStyle/>
          <a:p>
            <a:endParaRPr lang="zh-CN" altLang="en-US"/>
          </a:p>
        </p:txBody>
      </p:sp>
      <p:sp>
        <p:nvSpPr>
          <p:cNvPr id="13" name="Rectangle 13"/>
          <p:cNvSpPr>
            <a:spLocks noChangeArrowheads="1"/>
          </p:cNvSpPr>
          <p:nvPr/>
        </p:nvSpPr>
        <p:spPr bwMode="auto">
          <a:xfrm>
            <a:off x="1316807" y="1816125"/>
            <a:ext cx="915696" cy="914162"/>
          </a:xfrm>
          <a:prstGeom prst="rect">
            <a:avLst/>
          </a:prstGeom>
          <a:solidFill>
            <a:srgbClr val="FFFF00"/>
          </a:solidFill>
          <a:ln>
            <a:noFill/>
          </a:ln>
        </p:spPr>
        <p:txBody>
          <a:bodyPr vert="horz" wrap="square" lIns="128580" tIns="64290" rIns="128580" bIns="64290" numCol="1" anchor="t" anchorCtr="0" compatLnSpc="1"/>
          <a:lstStyle/>
          <a:p>
            <a:endParaRPr lang="zh-CN" altLang="en-US"/>
          </a:p>
        </p:txBody>
      </p:sp>
      <p:pic>
        <p:nvPicPr>
          <p:cNvPr id="15" name="图片 14" descr="12.jpeg"/>
          <p:cNvPicPr>
            <a:picLocks noChangeAspect="1"/>
          </p:cNvPicPr>
          <p:nvPr/>
        </p:nvPicPr>
        <p:blipFill>
          <a:blip r:embed="rId1" cstate="print"/>
          <a:stretch>
            <a:fillRect/>
          </a:stretch>
        </p:blipFill>
        <p:spPr>
          <a:xfrm>
            <a:off x="9957767" y="4408413"/>
            <a:ext cx="2286000" cy="22860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40000" fill="hold" grpId="0" nodeType="withEffect">
                                  <p:stCondLst>
                                    <p:cond delay="100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500" fill="hold"/>
                                        <p:tgtEl>
                                          <p:spTgt spid="7"/>
                                        </p:tgtEl>
                                        <p:attrNameLst>
                                          <p:attrName>ppt_x</p:attrName>
                                        </p:attrNameLst>
                                      </p:cBhvr>
                                      <p:tavLst>
                                        <p:tav tm="0">
                                          <p:val>
                                            <p:strVal val="0-#ppt_w/2"/>
                                          </p:val>
                                        </p:tav>
                                        <p:tav tm="100000">
                                          <p:val>
                                            <p:strVal val="#ppt_x"/>
                                          </p:val>
                                        </p:tav>
                                      </p:tavLst>
                                    </p:anim>
                                    <p:anim calcmode="lin" valueType="num">
                                      <p:cBhvr additive="base">
                                        <p:cTn id="8" dur="1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8" accel="40000" fill="hold" grpId="0" nodeType="withEffect">
                                  <p:stCondLst>
                                    <p:cond delay="25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000" fill="hold"/>
                                        <p:tgtEl>
                                          <p:spTgt spid="8"/>
                                        </p:tgtEl>
                                        <p:attrNameLst>
                                          <p:attrName>ppt_x</p:attrName>
                                        </p:attrNameLst>
                                      </p:cBhvr>
                                      <p:tavLst>
                                        <p:tav tm="0">
                                          <p:val>
                                            <p:strVal val="0-#ppt_w/2"/>
                                          </p:val>
                                        </p:tav>
                                        <p:tav tm="100000">
                                          <p:val>
                                            <p:strVal val="#ppt_x"/>
                                          </p:val>
                                        </p:tav>
                                      </p:tavLst>
                                    </p:anim>
                                    <p:anim calcmode="lin" valueType="num">
                                      <p:cBhvr additive="base">
                                        <p:cTn id="12" dur="10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8" accel="40000" fill="hold" grpId="0" nodeType="withEffect">
                                  <p:stCondLst>
                                    <p:cond delay="50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1500" fill="hold"/>
                                        <p:tgtEl>
                                          <p:spTgt spid="9"/>
                                        </p:tgtEl>
                                        <p:attrNameLst>
                                          <p:attrName>ppt_x</p:attrName>
                                        </p:attrNameLst>
                                      </p:cBhvr>
                                      <p:tavLst>
                                        <p:tav tm="0">
                                          <p:val>
                                            <p:strVal val="0-#ppt_w/2"/>
                                          </p:val>
                                        </p:tav>
                                        <p:tav tm="100000">
                                          <p:val>
                                            <p:strVal val="#ppt_x"/>
                                          </p:val>
                                        </p:tav>
                                      </p:tavLst>
                                    </p:anim>
                                    <p:anim calcmode="lin" valueType="num">
                                      <p:cBhvr additive="base">
                                        <p:cTn id="16" dur="1500" fill="hold"/>
                                        <p:tgtEl>
                                          <p:spTgt spid="9"/>
                                        </p:tgtEl>
                                        <p:attrNameLst>
                                          <p:attrName>ppt_y</p:attrName>
                                        </p:attrNameLst>
                                      </p:cBhvr>
                                      <p:tavLst>
                                        <p:tav tm="0">
                                          <p:val>
                                            <p:strVal val="#ppt_y"/>
                                          </p:val>
                                        </p:tav>
                                        <p:tav tm="100000">
                                          <p:val>
                                            <p:strVal val="#ppt_y"/>
                                          </p:val>
                                        </p:tav>
                                      </p:tavLst>
                                    </p:anim>
                                  </p:childTnLst>
                                </p:cTn>
                              </p:par>
                              <p:par>
                                <p:cTn id="17" presetID="2" presetClass="entr" presetSubtype="8" accel="40000" fill="hold" grpId="0" nodeType="withEffect">
                                  <p:stCondLst>
                                    <p:cond delay="25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1250" fill="hold"/>
                                        <p:tgtEl>
                                          <p:spTgt spid="12"/>
                                        </p:tgtEl>
                                        <p:attrNameLst>
                                          <p:attrName>ppt_x</p:attrName>
                                        </p:attrNameLst>
                                      </p:cBhvr>
                                      <p:tavLst>
                                        <p:tav tm="0">
                                          <p:val>
                                            <p:strVal val="0-#ppt_w/2"/>
                                          </p:val>
                                        </p:tav>
                                        <p:tav tm="100000">
                                          <p:val>
                                            <p:strVal val="#ppt_x"/>
                                          </p:val>
                                        </p:tav>
                                      </p:tavLst>
                                    </p:anim>
                                    <p:anim calcmode="lin" valueType="num">
                                      <p:cBhvr additive="base">
                                        <p:cTn id="20" dur="1250" fill="hold"/>
                                        <p:tgtEl>
                                          <p:spTgt spid="12"/>
                                        </p:tgtEl>
                                        <p:attrNameLst>
                                          <p:attrName>ppt_y</p:attrName>
                                        </p:attrNameLst>
                                      </p:cBhvr>
                                      <p:tavLst>
                                        <p:tav tm="0">
                                          <p:val>
                                            <p:strVal val="#ppt_y"/>
                                          </p:val>
                                        </p:tav>
                                        <p:tav tm="100000">
                                          <p:val>
                                            <p:strVal val="#ppt_y"/>
                                          </p:val>
                                        </p:tav>
                                      </p:tavLst>
                                    </p:anim>
                                  </p:childTnLst>
                                </p:cTn>
                              </p:par>
                              <p:par>
                                <p:cTn id="21" presetID="2" presetClass="entr" presetSubtype="8" accel="40000" fill="hold" grpId="0" nodeType="withEffect">
                                  <p:stCondLst>
                                    <p:cond delay="50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1500" fill="hold"/>
                                        <p:tgtEl>
                                          <p:spTgt spid="14"/>
                                        </p:tgtEl>
                                        <p:attrNameLst>
                                          <p:attrName>ppt_x</p:attrName>
                                        </p:attrNameLst>
                                      </p:cBhvr>
                                      <p:tavLst>
                                        <p:tav tm="0">
                                          <p:val>
                                            <p:strVal val="0-#ppt_w/2"/>
                                          </p:val>
                                        </p:tav>
                                        <p:tav tm="100000">
                                          <p:val>
                                            <p:strVal val="#ppt_x"/>
                                          </p:val>
                                        </p:tav>
                                      </p:tavLst>
                                    </p:anim>
                                    <p:anim calcmode="lin" valueType="num">
                                      <p:cBhvr additive="base">
                                        <p:cTn id="24" dur="1500" fill="hold"/>
                                        <p:tgtEl>
                                          <p:spTgt spid="14"/>
                                        </p:tgtEl>
                                        <p:attrNameLst>
                                          <p:attrName>ppt_y</p:attrName>
                                        </p:attrNameLst>
                                      </p:cBhvr>
                                      <p:tavLst>
                                        <p:tav tm="0">
                                          <p:val>
                                            <p:strVal val="#ppt_y"/>
                                          </p:val>
                                        </p:tav>
                                        <p:tav tm="100000">
                                          <p:val>
                                            <p:strVal val="#ppt_y"/>
                                          </p:val>
                                        </p:tav>
                                      </p:tavLst>
                                    </p:anim>
                                  </p:childTnLst>
                                </p:cTn>
                              </p:par>
                              <p:par>
                                <p:cTn id="25" presetID="2" presetClass="entr" presetSubtype="8" accel="40000" fill="hold" grpId="0" nodeType="withEffect">
                                  <p:stCondLst>
                                    <p:cond delay="100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1500" fill="hold"/>
                                        <p:tgtEl>
                                          <p:spTgt spid="13"/>
                                        </p:tgtEl>
                                        <p:attrNameLst>
                                          <p:attrName>ppt_x</p:attrName>
                                        </p:attrNameLst>
                                      </p:cBhvr>
                                      <p:tavLst>
                                        <p:tav tm="0">
                                          <p:val>
                                            <p:strVal val="0-#ppt_w/2"/>
                                          </p:val>
                                        </p:tav>
                                        <p:tav tm="100000">
                                          <p:val>
                                            <p:strVal val="#ppt_x"/>
                                          </p:val>
                                        </p:tav>
                                      </p:tavLst>
                                    </p:anim>
                                    <p:anim calcmode="lin" valueType="num">
                                      <p:cBhvr additive="base">
                                        <p:cTn id="28" dur="1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1" presetClass="entr" presetSubtype="0" fill="hold" grpId="0" nodeType="clickEffect">
                                  <p:stCondLst>
                                    <p:cond delay="0"/>
                                  </p:stCondLst>
                                  <p:iterate type="lt">
                                    <p:tmPct val="10000"/>
                                  </p:iterate>
                                  <p:childTnLst>
                                    <p:set>
                                      <p:cBhvr>
                                        <p:cTn id="32" dur="1" fill="hold">
                                          <p:stCondLst>
                                            <p:cond delay="0"/>
                                          </p:stCondLst>
                                        </p:cTn>
                                        <p:tgtEl>
                                          <p:spTgt spid="17"/>
                                        </p:tgtEl>
                                        <p:attrNameLst>
                                          <p:attrName>style.visibility</p:attrName>
                                        </p:attrNameLst>
                                      </p:cBhvr>
                                      <p:to>
                                        <p:strVal val="visible"/>
                                      </p:to>
                                    </p:set>
                                    <p:anim calcmode="lin" valueType="num">
                                      <p:cBhvr>
                                        <p:cTn id="33"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17"/>
                                        </p:tgtEl>
                                        <p:attrNameLst>
                                          <p:attrName>ppt_y</p:attrName>
                                        </p:attrNameLst>
                                      </p:cBhvr>
                                      <p:tavLst>
                                        <p:tav tm="0">
                                          <p:val>
                                            <p:strVal val="#ppt_y"/>
                                          </p:val>
                                        </p:tav>
                                        <p:tav tm="100000">
                                          <p:val>
                                            <p:strVal val="#ppt_y"/>
                                          </p:val>
                                        </p:tav>
                                      </p:tavLst>
                                    </p:anim>
                                    <p:anim calcmode="lin" valueType="num">
                                      <p:cBhvr>
                                        <p:cTn id="35"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tmFilter="0,0; .5, 1; 1, 1"/>
                                        <p:tgtEl>
                                          <p:spTgt spid="17"/>
                                        </p:tgtEl>
                                      </p:cBhvr>
                                    </p:animEffect>
                                  </p:childTnLst>
                                </p:cTn>
                              </p:par>
                            </p:childTnLst>
                          </p:cTn>
                        </p:par>
                        <p:par>
                          <p:cTn id="38" fill="hold">
                            <p:stCondLst>
                              <p:cond delay="949"/>
                            </p:stCondLst>
                            <p:childTnLst>
                              <p:par>
                                <p:cTn id="39" presetID="26" presetClass="emph" presetSubtype="0" fill="hold" grpId="1" nodeType="afterEffect">
                                  <p:stCondLst>
                                    <p:cond delay="0"/>
                                  </p:stCondLst>
                                  <p:iterate type="lt">
                                    <p:tmPct val="0"/>
                                  </p:iterate>
                                  <p:childTnLst>
                                    <p:animEffect transition="out" filter="fade">
                                      <p:cBhvr>
                                        <p:cTn id="40" dur="500" tmFilter="0, 0; .2, .5; .8, .5; 1, 0"/>
                                        <p:tgtEl>
                                          <p:spTgt spid="17"/>
                                        </p:tgtEl>
                                      </p:cBhvr>
                                    </p:animEffect>
                                    <p:animScale>
                                      <p:cBhvr>
                                        <p:cTn id="41" dur="250" autoRev="1" fill="hold"/>
                                        <p:tgtEl>
                                          <p:spTgt spid="1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2" grpId="0" animBg="1"/>
      <p:bldP spid="14" grpId="0" animBg="1"/>
      <p:bldP spid="17" grpId="0"/>
      <p:bldP spid="17" grpId="1"/>
      <p:bldP spid="7" grpId="0" animBg="1"/>
      <p:bldP spid="1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4454798" y="530788"/>
            <a:ext cx="3949155"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一 古希腊音乐</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950764"/>
            <a:ext cx="11086097" cy="0"/>
            <a:chOff x="1028775" y="591989"/>
            <a:chExt cx="11086097" cy="0"/>
          </a:xfrm>
        </p:grpSpPr>
        <p:cxnSp>
          <p:nvCxnSpPr>
            <p:cNvPr id="19" name="直接连接符 18"/>
            <p:cNvCxnSpPr/>
            <p:nvPr/>
          </p:nvCxnSpPr>
          <p:spPr>
            <a:xfrm>
              <a:off x="10287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86106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pic>
        <p:nvPicPr>
          <p:cNvPr id="6" name="图片 5" descr="奥德赛.jpg"/>
          <p:cNvPicPr>
            <a:picLocks noChangeAspect="1"/>
          </p:cNvPicPr>
          <p:nvPr/>
        </p:nvPicPr>
        <p:blipFill>
          <a:blip r:embed="rId1" cstate="print"/>
          <a:stretch>
            <a:fillRect/>
          </a:stretch>
        </p:blipFill>
        <p:spPr>
          <a:xfrm>
            <a:off x="956767" y="1382812"/>
            <a:ext cx="3454400" cy="4000500"/>
          </a:xfrm>
          <a:prstGeom prst="rect">
            <a:avLst/>
          </a:prstGeom>
        </p:spPr>
      </p:pic>
      <p:pic>
        <p:nvPicPr>
          <p:cNvPr id="7" name="图片 6" descr="伊利亚特.jpg"/>
          <p:cNvPicPr>
            <a:picLocks noChangeAspect="1"/>
          </p:cNvPicPr>
          <p:nvPr/>
        </p:nvPicPr>
        <p:blipFill>
          <a:blip r:embed="rId2" cstate="print"/>
          <a:stretch>
            <a:fillRect/>
          </a:stretch>
        </p:blipFill>
        <p:spPr>
          <a:xfrm>
            <a:off x="4845199" y="2606948"/>
            <a:ext cx="2667000" cy="3848100"/>
          </a:xfrm>
          <a:prstGeom prst="rect">
            <a:avLst/>
          </a:prstGeom>
        </p:spPr>
      </p:pic>
      <p:sp>
        <p:nvSpPr>
          <p:cNvPr id="8" name="矩形 7"/>
          <p:cNvSpPr/>
          <p:nvPr/>
        </p:nvSpPr>
        <p:spPr>
          <a:xfrm>
            <a:off x="8661623" y="1742852"/>
            <a:ext cx="2664296" cy="4524315"/>
          </a:xfrm>
          <a:prstGeom prst="rect">
            <a:avLst/>
          </a:prstGeom>
        </p:spPr>
        <p:txBody>
          <a:bodyPr wrap="square">
            <a:spAutoFit/>
          </a:bodyPr>
          <a:lstStyle/>
          <a:p>
            <a:pPr algn="just">
              <a:lnSpc>
                <a:spcPct val="150000"/>
              </a:lnSpc>
            </a:pPr>
            <a:r>
              <a:rPr lang="zh-CN" altLang="en-US" sz="2400" dirty="0" smtClean="0">
                <a:latin typeface="+mj-ea"/>
                <a:ea typeface="+mj-ea"/>
              </a:rPr>
              <a:t>    在古希腊荷马史诗</a:t>
            </a:r>
            <a:r>
              <a:rPr lang="en-US" altLang="zh-CN" sz="2400" dirty="0" smtClean="0">
                <a:latin typeface="+mj-ea"/>
                <a:ea typeface="+mj-ea"/>
              </a:rPr>
              <a:t>《</a:t>
            </a:r>
            <a:r>
              <a:rPr lang="zh-CN" altLang="en-US" sz="2400" dirty="0" smtClean="0">
                <a:latin typeface="+mj-ea"/>
                <a:ea typeface="+mj-ea"/>
              </a:rPr>
              <a:t>伊利亚特</a:t>
            </a:r>
            <a:r>
              <a:rPr lang="en-US" altLang="zh-CN" sz="2400" dirty="0" smtClean="0">
                <a:latin typeface="+mj-ea"/>
                <a:ea typeface="+mj-ea"/>
              </a:rPr>
              <a:t>》</a:t>
            </a:r>
            <a:r>
              <a:rPr lang="zh-CN" altLang="en-US" sz="2400" dirty="0" smtClean="0">
                <a:latin typeface="+mj-ea"/>
                <a:ea typeface="+mj-ea"/>
              </a:rPr>
              <a:t>和</a:t>
            </a:r>
            <a:r>
              <a:rPr lang="en-US" altLang="zh-CN" sz="2400" dirty="0" smtClean="0">
                <a:latin typeface="+mj-ea"/>
                <a:ea typeface="+mj-ea"/>
              </a:rPr>
              <a:t>《</a:t>
            </a:r>
            <a:r>
              <a:rPr lang="zh-CN" altLang="en-US" sz="2400" dirty="0" smtClean="0">
                <a:latin typeface="+mj-ea"/>
                <a:ea typeface="+mj-ea"/>
              </a:rPr>
              <a:t>奥德赛</a:t>
            </a:r>
            <a:r>
              <a:rPr lang="en-US" altLang="zh-CN" sz="2400" dirty="0" smtClean="0">
                <a:latin typeface="+mj-ea"/>
                <a:ea typeface="+mj-ea"/>
              </a:rPr>
              <a:t>》</a:t>
            </a:r>
            <a:r>
              <a:rPr lang="zh-CN" altLang="en-US" sz="2400" dirty="0" smtClean="0">
                <a:latin typeface="+mj-ea"/>
                <a:ea typeface="+mj-ea"/>
              </a:rPr>
              <a:t>中留下了许多关于音乐的记载和描述，有与民间风俗有关的歌曲，如劳动歌、织布歌、放牧歌等。</a:t>
            </a:r>
            <a:endParaRPr lang="zh-CN" altLang="en-US" sz="2400" dirty="0" smtClean="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4454798" y="387278"/>
            <a:ext cx="3949155"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一 古希腊音乐</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807254"/>
            <a:ext cx="11086097" cy="0"/>
            <a:chOff x="1028775" y="591989"/>
            <a:chExt cx="11086097" cy="0"/>
          </a:xfrm>
        </p:grpSpPr>
        <p:cxnSp>
          <p:nvCxnSpPr>
            <p:cNvPr id="19" name="直接连接符 18"/>
            <p:cNvCxnSpPr/>
            <p:nvPr/>
          </p:nvCxnSpPr>
          <p:spPr>
            <a:xfrm>
              <a:off x="10287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86106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pic>
        <p:nvPicPr>
          <p:cNvPr id="6" name="图片 5" descr="埃斯库罗斯.jpg"/>
          <p:cNvPicPr>
            <a:picLocks noChangeAspect="1"/>
          </p:cNvPicPr>
          <p:nvPr/>
        </p:nvPicPr>
        <p:blipFill>
          <a:blip r:embed="rId1" cstate="print"/>
          <a:stretch>
            <a:fillRect/>
          </a:stretch>
        </p:blipFill>
        <p:spPr>
          <a:xfrm>
            <a:off x="5781303" y="1240061"/>
            <a:ext cx="2667000" cy="1905000"/>
          </a:xfrm>
          <a:prstGeom prst="rect">
            <a:avLst/>
          </a:prstGeom>
        </p:spPr>
      </p:pic>
      <p:sp>
        <p:nvSpPr>
          <p:cNvPr id="7" name="矩形 6"/>
          <p:cNvSpPr/>
          <p:nvPr/>
        </p:nvSpPr>
        <p:spPr>
          <a:xfrm>
            <a:off x="6429375" y="3184277"/>
            <a:ext cx="1467068" cy="400110"/>
          </a:xfrm>
          <a:prstGeom prst="rect">
            <a:avLst/>
          </a:prstGeom>
        </p:spPr>
        <p:txBody>
          <a:bodyPr wrap="none">
            <a:spAutoFit/>
          </a:bodyPr>
          <a:lstStyle/>
          <a:p>
            <a:r>
              <a:rPr lang="zh-CN" altLang="en-US" sz="2000" dirty="0" smtClean="0"/>
              <a:t>埃斯库罗斯</a:t>
            </a:r>
            <a:endParaRPr lang="zh-CN" altLang="en-US" sz="2000" dirty="0" smtClean="0"/>
          </a:p>
        </p:txBody>
      </p:sp>
      <p:pic>
        <p:nvPicPr>
          <p:cNvPr id="8" name="图片 7" descr="欧里庇.jpg"/>
          <p:cNvPicPr>
            <a:picLocks noChangeAspect="1"/>
          </p:cNvPicPr>
          <p:nvPr/>
        </p:nvPicPr>
        <p:blipFill>
          <a:blip r:embed="rId2" cstate="print"/>
          <a:stretch>
            <a:fillRect/>
          </a:stretch>
        </p:blipFill>
        <p:spPr>
          <a:xfrm>
            <a:off x="8949655" y="2464197"/>
            <a:ext cx="2880320" cy="3113859"/>
          </a:xfrm>
          <a:prstGeom prst="rect">
            <a:avLst/>
          </a:prstGeom>
        </p:spPr>
      </p:pic>
      <p:sp>
        <p:nvSpPr>
          <p:cNvPr id="9" name="矩形 8"/>
          <p:cNvSpPr/>
          <p:nvPr/>
        </p:nvSpPr>
        <p:spPr>
          <a:xfrm>
            <a:off x="9597727" y="5632549"/>
            <a:ext cx="1512168" cy="400110"/>
          </a:xfrm>
          <a:prstGeom prst="rect">
            <a:avLst/>
          </a:prstGeom>
        </p:spPr>
        <p:txBody>
          <a:bodyPr wrap="square">
            <a:spAutoFit/>
          </a:bodyPr>
          <a:lstStyle/>
          <a:p>
            <a:r>
              <a:rPr lang="zh-CN" altLang="en-US" sz="2000" dirty="0" smtClean="0"/>
              <a:t>欧里庇得斯</a:t>
            </a:r>
            <a:endParaRPr lang="zh-CN" altLang="en-US" sz="2000" dirty="0" smtClean="0"/>
          </a:p>
        </p:txBody>
      </p:sp>
      <p:pic>
        <p:nvPicPr>
          <p:cNvPr id="10" name="图片 9" descr="索福克勒斯.jpg"/>
          <p:cNvPicPr>
            <a:picLocks noChangeAspect="1"/>
          </p:cNvPicPr>
          <p:nvPr/>
        </p:nvPicPr>
        <p:blipFill>
          <a:blip r:embed="rId3" cstate="print"/>
          <a:stretch>
            <a:fillRect/>
          </a:stretch>
        </p:blipFill>
        <p:spPr>
          <a:xfrm>
            <a:off x="6213351" y="3761100"/>
            <a:ext cx="2016224" cy="2595888"/>
          </a:xfrm>
          <a:prstGeom prst="rect">
            <a:avLst/>
          </a:prstGeom>
        </p:spPr>
      </p:pic>
      <p:sp>
        <p:nvSpPr>
          <p:cNvPr id="11" name="矩形 10"/>
          <p:cNvSpPr/>
          <p:nvPr/>
        </p:nvSpPr>
        <p:spPr>
          <a:xfrm>
            <a:off x="6357367" y="6425396"/>
            <a:ext cx="1467068" cy="400110"/>
          </a:xfrm>
          <a:prstGeom prst="rect">
            <a:avLst/>
          </a:prstGeom>
        </p:spPr>
        <p:txBody>
          <a:bodyPr wrap="none">
            <a:spAutoFit/>
          </a:bodyPr>
          <a:lstStyle/>
          <a:p>
            <a:r>
              <a:rPr lang="zh-CN" altLang="en-US" sz="2000" dirty="0" smtClean="0"/>
              <a:t>索福克勒斯</a:t>
            </a:r>
            <a:endParaRPr lang="zh-CN" altLang="en-US" sz="2000" dirty="0" smtClean="0"/>
          </a:p>
        </p:txBody>
      </p:sp>
      <p:sp>
        <p:nvSpPr>
          <p:cNvPr id="12" name="矩形 11"/>
          <p:cNvSpPr/>
          <p:nvPr/>
        </p:nvSpPr>
        <p:spPr>
          <a:xfrm>
            <a:off x="884759" y="1384077"/>
            <a:ext cx="4608512" cy="5078313"/>
          </a:xfrm>
          <a:prstGeom prst="rect">
            <a:avLst/>
          </a:prstGeom>
        </p:spPr>
        <p:txBody>
          <a:bodyPr wrap="square">
            <a:spAutoFit/>
          </a:bodyPr>
          <a:lstStyle/>
          <a:p>
            <a:pPr algn="just">
              <a:lnSpc>
                <a:spcPct val="150000"/>
              </a:lnSpc>
            </a:pPr>
            <a:r>
              <a:rPr lang="zh-CN" altLang="en-US" sz="2400" dirty="0" smtClean="0"/>
              <a:t>        希腊戏剧是希腊文明的重要成果之一，古希腊悲剧包含戏剧表演和合唱抒情两部分。</a:t>
            </a:r>
            <a:endParaRPr lang="zh-CN" altLang="en-US" sz="2400" dirty="0" smtClean="0"/>
          </a:p>
          <a:p>
            <a:pPr algn="just">
              <a:lnSpc>
                <a:spcPct val="150000"/>
              </a:lnSpc>
            </a:pPr>
            <a:r>
              <a:rPr lang="zh-CN" altLang="en-US" sz="2400" dirty="0" smtClean="0"/>
              <a:t>         </a:t>
            </a:r>
            <a:endParaRPr lang="en-US" altLang="zh-CN" sz="2400" dirty="0" smtClean="0"/>
          </a:p>
          <a:p>
            <a:pPr algn="just">
              <a:lnSpc>
                <a:spcPct val="150000"/>
              </a:lnSpc>
            </a:pPr>
            <a:r>
              <a:rPr lang="en-US" altLang="zh-CN" sz="2400" dirty="0" smtClean="0">
                <a:latin typeface="+mn-ea"/>
                <a:ea typeface="+mn-ea"/>
              </a:rPr>
              <a:t>   </a:t>
            </a:r>
            <a:r>
              <a:rPr lang="en-US" altLang="zh-CN" sz="2400" dirty="0" smtClean="0">
                <a:latin typeface="+mn-ea"/>
                <a:ea typeface="+mn-ea"/>
              </a:rPr>
              <a:t> </a:t>
            </a:r>
            <a:r>
              <a:rPr lang="zh-CN" altLang="en-US" sz="2400" dirty="0" smtClean="0">
                <a:latin typeface="+mn-ea"/>
                <a:ea typeface="+mn-ea"/>
              </a:rPr>
              <a:t>公</a:t>
            </a:r>
            <a:r>
              <a:rPr lang="zh-CN" altLang="en-US" sz="2400" dirty="0" smtClean="0">
                <a:latin typeface="+mn-ea"/>
                <a:ea typeface="+mn-ea"/>
              </a:rPr>
              <a:t>元前</a:t>
            </a:r>
            <a:r>
              <a:rPr lang="en-US" altLang="zh-CN" sz="2400" dirty="0" smtClean="0">
                <a:latin typeface="+mn-ea"/>
                <a:ea typeface="+mn-ea"/>
              </a:rPr>
              <a:t>4 </a:t>
            </a:r>
            <a:r>
              <a:rPr lang="zh-CN" altLang="en-US" sz="2400" dirty="0" smtClean="0">
                <a:latin typeface="+mn-ea"/>
                <a:ea typeface="+mn-ea"/>
              </a:rPr>
              <a:t>世纪前后，古希腊悲剧获得了较大的发展。著名三大悲剧家埃斯库罗斯、欧里庇得斯和索福克勒斯既是戏剧家也是音乐家。</a:t>
            </a:r>
            <a:endParaRPr lang="zh-CN" altLang="en-US" sz="2400" dirty="0" smtClean="0">
              <a:latin typeface="+mn-ea"/>
              <a:ea typeface="+mn-ea"/>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8.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59.xml><?xml version="1.0" encoding="utf-8"?>
<p:tagLst xmlns:p="http://schemas.openxmlformats.org/presentationml/2006/main">
  <p:tag name="MH" val="20160830110146"/>
  <p:tag name="MH_LIBRARY" val="CONTENTS"/>
  <p:tag name="MH_TYPE" val="NUMBER"/>
  <p:tag name="ID" val="553512"/>
  <p:tag name="MH_ORDER" val="1"/>
</p:tagLst>
</file>

<file path=ppt/tags/tag6.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0.xml><?xml version="1.0" encoding="utf-8"?>
<p:tagLst xmlns:p="http://schemas.openxmlformats.org/presentationml/2006/main">
  <p:tag name="MH" val="20160830110146"/>
  <p:tag name="MH_LIBRARY" val="CONTENTS"/>
  <p:tag name="MH_TYPE" val="ENTRY"/>
  <p:tag name="ID" val="553512"/>
  <p:tag name="MH_ORDER" val="1"/>
</p:tagLst>
</file>

<file path=ppt/tags/tag61.xml><?xml version="1.0" encoding="utf-8"?>
<p:tagLst xmlns:p="http://schemas.openxmlformats.org/presentationml/2006/main">
  <p:tag name="MH" val="20160830110146"/>
  <p:tag name="MH_LIBRARY" val="CONTENTS"/>
  <p:tag name="MH_TYPE" val="NUMBER"/>
  <p:tag name="ID" val="553512"/>
  <p:tag name="MH_ORDER" val="2"/>
</p:tagLst>
</file>

<file path=ppt/tags/tag62.xml><?xml version="1.0" encoding="utf-8"?>
<p:tagLst xmlns:p="http://schemas.openxmlformats.org/presentationml/2006/main">
  <p:tag name="MH" val="20160830110146"/>
  <p:tag name="MH_LIBRARY" val="CONTENTS"/>
  <p:tag name="MH_TYPE" val="NUMBER"/>
  <p:tag name="ID" val="553512"/>
  <p:tag name="MH_ORDER" val="3"/>
</p:tagLst>
</file>

<file path=ppt/tags/tag63.xml><?xml version="1.0" encoding="utf-8"?>
<p:tagLst xmlns:p="http://schemas.openxmlformats.org/presentationml/2006/main">
  <p:tag name="MH" val="20160830110146"/>
  <p:tag name="MH_LIBRARY" val="CONTENTS"/>
  <p:tag name="MH_TYPE" val="NUMBER"/>
  <p:tag name="ID" val="553512"/>
  <p:tag name="MH_ORDER" val="4"/>
</p:tagLst>
</file>

<file path=ppt/tags/tag64.xml><?xml version="1.0" encoding="utf-8"?>
<p:tagLst xmlns:p="http://schemas.openxmlformats.org/presentationml/2006/main">
  <p:tag name="MH" val="20160830110146"/>
  <p:tag name="MH_LIBRARY" val="CONTENTS"/>
  <p:tag name="MH_TYPE" val="OTHERS"/>
  <p:tag name="ID" val="553512"/>
</p:tagLst>
</file>

<file path=ppt/tags/tag65.xml><?xml version="1.0" encoding="utf-8"?>
<p:tagLst xmlns:p="http://schemas.openxmlformats.org/presentationml/2006/main">
  <p:tag name="MH" val="20160830110146"/>
  <p:tag name="MH_LIBRARY" val="CONTENTS"/>
  <p:tag name="MH_TYPE" val="OTHERS"/>
  <p:tag name="ID" val="553512"/>
</p:tagLst>
</file>

<file path=ppt/tags/tag66.xml><?xml version="1.0" encoding="utf-8"?>
<p:tagLst xmlns:p="http://schemas.openxmlformats.org/presentationml/2006/main">
  <p:tag name="MH" val="20160830110146"/>
  <p:tag name="MH_LIBRARY" val="CONTENTS"/>
  <p:tag name="MH_TYPE" val="ENTRY"/>
  <p:tag name="ID" val="553512"/>
  <p:tag name="MH_ORDER" val="1"/>
</p:tagLst>
</file>

<file path=ppt/tags/tag67.xml><?xml version="1.0" encoding="utf-8"?>
<p:tagLst xmlns:p="http://schemas.openxmlformats.org/presentationml/2006/main">
  <p:tag name="MH" val="20160830110146"/>
  <p:tag name="MH_LIBRARY" val="CONTENTS"/>
  <p:tag name="MH_TYPE" val="ENTRY"/>
  <p:tag name="ID" val="553512"/>
  <p:tag name="MH_ORDER" val="1"/>
</p:tagLst>
</file>

<file path=ppt/tags/tag68.xml><?xml version="1.0" encoding="utf-8"?>
<p:tagLst xmlns:p="http://schemas.openxmlformats.org/presentationml/2006/main">
  <p:tag name="MH" val="20160830110146"/>
  <p:tag name="MH_LIBRARY" val="CONTENTS"/>
  <p:tag name="MH_TYPE" val="ENTRY"/>
  <p:tag name="ID" val="553512"/>
  <p:tag name="MH_ORDER" val="1"/>
</p:tagLst>
</file>

<file path=ppt/tags/tag69.xml><?xml version="1.0" encoding="utf-8"?>
<p:tagLst xmlns:p="http://schemas.openxmlformats.org/presentationml/2006/main">
  <p:tag name="MH" val="20160830110146"/>
  <p:tag name="MH_LIBRARY" val="CONTENTS"/>
  <p:tag name="MH_TYPE" val="NUMBER"/>
  <p:tag name="ID" val="553512"/>
  <p:tag name="MH_ORDER"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0.xml><?xml version="1.0" encoding="utf-8"?>
<p:tagLst xmlns:p="http://schemas.openxmlformats.org/presentationml/2006/main">
  <p:tag name="MH" val="20160830110146"/>
  <p:tag name="MH_LIBRARY" val="CONTENTS"/>
  <p:tag name="MH_TYPE" val="ENTRY"/>
  <p:tag name="ID" val="553512"/>
  <p:tag name="MH_ORDER" val="1"/>
</p:tagLst>
</file>

<file path=ppt/tags/tag71.xml><?xml version="1.0" encoding="utf-8"?>
<p:tagLst xmlns:p="http://schemas.openxmlformats.org/presentationml/2006/main">
  <p:tag name="MH" val="20160830110146"/>
  <p:tag name="MH_LIBRARY" val="CONTENTS"/>
  <p:tag name="MH_TYPE" val="NUMBER"/>
  <p:tag name="ID" val="553512"/>
  <p:tag name="MH_ORDER" val="4"/>
</p:tagLst>
</file>

<file path=ppt/tags/tag72.xml><?xml version="1.0" encoding="utf-8"?>
<p:tagLst xmlns:p="http://schemas.openxmlformats.org/presentationml/2006/main">
  <p:tag name="MH" val="20160830110146"/>
  <p:tag name="MH_LIBRARY" val="CONTENTS"/>
  <p:tag name="MH_TYPE" val="ENTRY"/>
  <p:tag name="ID" val="553512"/>
  <p:tag name="MH_ORDER" val="1"/>
</p:tagLst>
</file>

<file path=ppt/tags/tag73.xml><?xml version="1.0" encoding="utf-8"?>
<p:tagLst xmlns:p="http://schemas.openxmlformats.org/presentationml/2006/main">
  <p:tag name="MH" val="20160830110146"/>
  <p:tag name="MH_LIBRARY" val="CONTENTS"/>
  <p:tag name="MH_TYPE" val="NUMBER"/>
  <p:tag name="ID" val="553512"/>
  <p:tag name="MH_ORDER" val="1"/>
</p:tagLst>
</file>

<file path=ppt/tags/tag74.xml><?xml version="1.0" encoding="utf-8"?>
<p:tagLst xmlns:p="http://schemas.openxmlformats.org/presentationml/2006/main">
  <p:tag name="MH" val="20160830110146"/>
  <p:tag name="MH_LIBRARY" val="CONTENTS"/>
  <p:tag name="MH_TYPE" val="ENTRY"/>
  <p:tag name="ID" val="553512"/>
  <p:tag name="MH_ORDER" val="1"/>
</p:tagLst>
</file>

<file path=ppt/tags/tag75.xml><?xml version="1.0" encoding="utf-8"?>
<p:tagLst xmlns:p="http://schemas.openxmlformats.org/presentationml/2006/main">
  <p:tag name="MH" val="20160830110146"/>
  <p:tag name="MH_LIBRARY" val="CONTENTS"/>
  <p:tag name="MH_TYPE" val="ENTRY"/>
  <p:tag name="ID" val="553512"/>
  <p:tag name="MH_ORDER" val="1"/>
</p:tagLst>
</file>

<file path=ppt/tags/tag76.xml><?xml version="1.0" encoding="utf-8"?>
<p:tagLst xmlns:p="http://schemas.openxmlformats.org/presentationml/2006/main">
  <p:tag name="MH" val="20160830110146"/>
  <p:tag name="MH_LIBRARY" val="CONTENTS"/>
  <p:tag name="MH_TYPE" val="NUMBER"/>
  <p:tag name="ID" val="553512"/>
  <p:tag name="MH_ORDER" val="4"/>
</p:tagLst>
</file>

<file path=ppt/tags/tag77.xml><?xml version="1.0" encoding="utf-8"?>
<p:tagLst xmlns:p="http://schemas.openxmlformats.org/presentationml/2006/main">
  <p:tag name="MH" val="20161022204031"/>
  <p:tag name="MH_LIBRARY" val="GRAPHIC"/>
  <p:tag name="MH_ORDER" val="文本框 2"/>
</p:tagLst>
</file>

<file path=ppt/tags/tag78.xml><?xml version="1.0" encoding="utf-8"?>
<p:tagLst xmlns:p="http://schemas.openxmlformats.org/presentationml/2006/main">
  <p:tag name="MH" val="20161022204031"/>
  <p:tag name="MH_LIBRARY" val="GRAPHIC"/>
  <p:tag name="MH_ORDER" val="文本框 11"/>
</p:tagLst>
</file>

<file path=ppt/tags/tag79.xml><?xml version="1.0" encoding="utf-8"?>
<p:tagLst xmlns:p="http://schemas.openxmlformats.org/presentationml/2006/main">
  <p:tag name="MH" val="20161022204031"/>
  <p:tag name="MH_LIBRARY" val="GRAPHIC"/>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0.xml><?xml version="1.0" encoding="utf-8"?>
<p:tagLst xmlns:p="http://schemas.openxmlformats.org/presentationml/2006/main">
  <p:tag name="MH" val="20161022204031"/>
  <p:tag name="MH_LIBRARY" val="GRAPHIC"/>
  <p:tag name="MH_ORDER" val="文本框 2"/>
</p:tagLst>
</file>

<file path=ppt/tags/tag81.xml><?xml version="1.0" encoding="utf-8"?>
<p:tagLst xmlns:p="http://schemas.openxmlformats.org/presentationml/2006/main">
  <p:tag name="MH" val="20161022204031"/>
  <p:tag name="MH_LIBRARY" val="GRAPHIC"/>
</p:tagLst>
</file>

<file path=ppt/tags/tag82.xml><?xml version="1.0" encoding="utf-8"?>
<p:tagLst xmlns:p="http://schemas.openxmlformats.org/presentationml/2006/main">
  <p:tag name="MH" val="20161022204031"/>
  <p:tag name="MH_LIBRARY" val="GRAPHIC"/>
  <p:tag name="MH_ORDER" val="文本框 2"/>
</p:tagLst>
</file>

<file path=ppt/tags/tag83.xml><?xml version="1.0" encoding="utf-8"?>
<p:tagLst xmlns:p="http://schemas.openxmlformats.org/presentationml/2006/main">
  <p:tag name="MH" val="20161022204031"/>
  <p:tag name="MH_LIBRARY" val="GRAPHIC"/>
  <p:tag name="MH_ORDER" val="文本框 11"/>
</p:tagLst>
</file>

<file path=ppt/tags/tag84.xml><?xml version="1.0" encoding="utf-8"?>
<p:tagLst xmlns:p="http://schemas.openxmlformats.org/presentationml/2006/main">
  <p:tag name="MH" val="20161022204031"/>
  <p:tag name="MH_LIBRARY" val="GRAPHIC"/>
</p:tagLst>
</file>

<file path=ppt/tags/tag85.xml><?xml version="1.0" encoding="utf-8"?>
<p:tagLst xmlns:p="http://schemas.openxmlformats.org/presentationml/2006/main">
  <p:tag name="MH" val="20161022204031"/>
  <p:tag name="MH_LIBRARY" val="GRAPHIC"/>
  <p:tag name="MH_ORDER" val="文本框 2"/>
</p:tagLst>
</file>

<file path=ppt/tags/tag86.xml><?xml version="1.0" encoding="utf-8"?>
<p:tagLst xmlns:p="http://schemas.openxmlformats.org/presentationml/2006/main">
  <p:tag name="MH" val="20161022204031"/>
  <p:tag name="MH_LIBRARY" val="GRAPHIC"/>
</p:tagLst>
</file>

<file path=ppt/tags/tag87.xml><?xml version="1.0" encoding="utf-8"?>
<p:tagLst xmlns:p="http://schemas.openxmlformats.org/presentationml/2006/main">
  <p:tag name="KSO_WM_UNIT_TABLE_BEAUTIFY" val="smartTable{d2be95d4-eec5-4b94-b7e7-aeeddfcf8f10}"/>
</p:tagLst>
</file>

<file path=ppt/tags/tag88.xml><?xml version="1.0" encoding="utf-8"?>
<p:tagLst xmlns:p="http://schemas.openxmlformats.org/presentationml/2006/main">
  <p:tag name="MH" val="20161022204031"/>
  <p:tag name="MH_LIBRARY" val="GRAPHIC"/>
  <p:tag name="MH_ORDER" val="文本框 2"/>
</p:tagLst>
</file>

<file path=ppt/tags/tag89.xml><?xml version="1.0" encoding="utf-8"?>
<p:tagLst xmlns:p="http://schemas.openxmlformats.org/presentationml/2006/main">
  <p:tag name="MH" val="20161022204031"/>
  <p:tag name="MH_LIBRARY" val="GRAPHIC"/>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90.xml><?xml version="1.0" encoding="utf-8"?>
<p:tagLst xmlns:p="http://schemas.openxmlformats.org/presentationml/2006/main">
  <p:tag name="MH" val="20161022204031"/>
  <p:tag name="MH_LIBRARY" val="GRAPHIC"/>
  <p:tag name="MH_ORDER" val="文本框 2"/>
</p:tagLst>
</file>

<file path=ppt/tags/tag91.xml><?xml version="1.0" encoding="utf-8"?>
<p:tagLst xmlns:p="http://schemas.openxmlformats.org/presentationml/2006/main">
  <p:tag name="MH" val="20161022204031"/>
  <p:tag name="MH_LIBRARY" val="GRAPHIC"/>
  <p:tag name="MH_ORDER" val="文本框 11"/>
</p:tagLst>
</file>

<file path=ppt/tags/tag92.xml><?xml version="1.0" encoding="utf-8"?>
<p:tagLst xmlns:p="http://schemas.openxmlformats.org/presentationml/2006/main">
  <p:tag name="MH" val="20161022204031"/>
  <p:tag name="MH_LIBRARY" val="GRAPHIC"/>
</p:tagLst>
</file>

<file path=ppt/tags/tag93.xml><?xml version="1.0" encoding="utf-8"?>
<p:tagLst xmlns:p="http://schemas.openxmlformats.org/presentationml/2006/main">
  <p:tag name="MH" val="20161022204031"/>
  <p:tag name="MH_LIBRARY" val="GRAPHIC"/>
  <p:tag name="MH_ORDER" val="文本框 2"/>
</p:tagLst>
</file>

<file path=ppt/tags/tag94.xml><?xml version="1.0" encoding="utf-8"?>
<p:tagLst xmlns:p="http://schemas.openxmlformats.org/presentationml/2006/main">
  <p:tag name="MH" val="20161022204031"/>
  <p:tag name="MH_LIBRARY" val="GRAPHIC"/>
</p:tagLst>
</file>

<file path=ppt/tags/tag95.xml><?xml version="1.0" encoding="utf-8"?>
<p:tagLst xmlns:p="http://schemas.openxmlformats.org/presentationml/2006/main">
  <p:tag name="MH" val="20161022204031"/>
  <p:tag name="MH_LIBRARY" val="GRAPHIC"/>
  <p:tag name="MH_ORDER" val="文本框 2"/>
</p:tagLst>
</file>

<file path=ppt/tags/tag96.xml><?xml version="1.0" encoding="utf-8"?>
<p:tagLst xmlns:p="http://schemas.openxmlformats.org/presentationml/2006/main">
  <p:tag name="MH" val="20161022204031"/>
  <p:tag name="MH_LIBRARY" val="GRAPHIC"/>
</p:tagLst>
</file>

<file path=ppt/tags/tag97.xml><?xml version="1.0" encoding="utf-8"?>
<p:tagLst xmlns:p="http://schemas.openxmlformats.org/presentationml/2006/main">
  <p:tag name="MH" val="20161022204031"/>
  <p:tag name="MH_LIBRARY" val="GRAPHIC"/>
  <p:tag name="MH_ORDER" val="文本框 2"/>
</p:tagLst>
</file>

<file path=ppt/tags/tag98.xml><?xml version="1.0" encoding="utf-8"?>
<p:tagLst xmlns:p="http://schemas.openxmlformats.org/presentationml/2006/main">
  <p:tag name="MH" val="20161022204031"/>
  <p:tag name="MH_LIBRARY" val="GRAPHIC"/>
</p:tagLst>
</file>

<file path=ppt/tags/tag99.xml><?xml version="1.0" encoding="utf-8"?>
<p:tagLst xmlns:p="http://schemas.openxmlformats.org/presentationml/2006/main">
  <p:tag name="ISPRING_ULTRA_SCORM_COURSE_ID" val="9E7965BD-BA7C-4284-B303-3DF26FF20985"/>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OUTPUT_FOLDER" val="C:\Users\Administrator\Desktop"/>
  <p:tag name="ISPRING_SCORM_PASSING_SCORE" val="100.000000"/>
  <p:tag name="ISPRING_SCORM_ENDPOINT" val="&lt;endpoint&gt;&lt;enable&gt;0&lt;/enable&gt;&lt;lrs&gt;http://&lt;/lrs&gt;&lt;auth&gt;0&lt;/auth&gt;&lt;login&gt;&lt;/login&gt;&lt;password&gt;&lt;/password&gt;&lt;key&gt;&lt;/key&gt;&lt;name&gt;&lt;/name&gt;&lt;email&gt;&lt;/email&gt;&lt;/endpoint&gt;&#10;"/>
  <p:tag name="ISPRING_PRESENTATION_TITLE" val="bt215"/>
</p:tagLst>
</file>

<file path=ppt/theme/theme1.xml><?xml version="1.0" encoding="utf-8"?>
<a:theme xmlns:a="http://schemas.openxmlformats.org/drawingml/2006/main" name="1_自定义设计方案">
  <a:themeElements>
    <a:clrScheme name="自定义 100">
      <a:dk1>
        <a:sysClr val="windowText" lastClr="000000"/>
      </a:dk1>
      <a:lt1>
        <a:sysClr val="window" lastClr="FFFFFF"/>
      </a:lt1>
      <a:dk2>
        <a:srgbClr val="44546A"/>
      </a:dk2>
      <a:lt2>
        <a:srgbClr val="E7E6E6"/>
      </a:lt2>
      <a:accent1>
        <a:srgbClr val="83CF8F"/>
      </a:accent1>
      <a:accent2>
        <a:srgbClr val="595959"/>
      </a:accent2>
      <a:accent3>
        <a:srgbClr val="83CF8F"/>
      </a:accent3>
      <a:accent4>
        <a:srgbClr val="595959"/>
      </a:accent4>
      <a:accent5>
        <a:srgbClr val="83CF8F"/>
      </a:accent5>
      <a:accent6>
        <a:srgbClr val="595959"/>
      </a:accent6>
      <a:hlink>
        <a:srgbClr val="83CF8F"/>
      </a:hlink>
      <a:folHlink>
        <a:srgbClr val="595959"/>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9939</Words>
  <Application>WPS 演示</Application>
  <PresentationFormat>自定义</PresentationFormat>
  <Paragraphs>599</Paragraphs>
  <Slides>75</Slides>
  <Notes>75</Notes>
  <HiddenSlides>0</HiddenSlides>
  <MMClips>1</MMClips>
  <ScaleCrop>false</ScaleCrop>
  <HeadingPairs>
    <vt:vector size="6" baseType="variant">
      <vt:variant>
        <vt:lpstr>已用的字体</vt:lpstr>
      </vt:variant>
      <vt:variant>
        <vt:i4>13</vt:i4>
      </vt:variant>
      <vt:variant>
        <vt:lpstr>主题</vt:lpstr>
      </vt:variant>
      <vt:variant>
        <vt:i4>3</vt:i4>
      </vt:variant>
      <vt:variant>
        <vt:lpstr>幻灯片标题</vt:lpstr>
      </vt:variant>
      <vt:variant>
        <vt:i4>75</vt:i4>
      </vt:variant>
    </vt:vector>
  </HeadingPairs>
  <TitlesOfParts>
    <vt:vector size="91" baseType="lpstr">
      <vt:lpstr>Arial</vt:lpstr>
      <vt:lpstr>宋体</vt:lpstr>
      <vt:lpstr>Wingdings</vt:lpstr>
      <vt:lpstr>Calibri</vt:lpstr>
      <vt:lpstr>字魂59号-创粗黑</vt:lpstr>
      <vt:lpstr>微软雅黑</vt:lpstr>
      <vt:lpstr>Wingdings</vt:lpstr>
      <vt:lpstr>黑体</vt:lpstr>
      <vt:lpstr>Times New Roman</vt:lpstr>
      <vt:lpstr>Arial Unicode MS</vt:lpstr>
      <vt:lpstr>Calibri Light</vt:lpstr>
      <vt:lpstr>楷体</vt:lpstr>
      <vt:lpstr>方正粗黑宋简体</vt:lpstr>
      <vt:lpstr>1_自定义设计方案</vt:lpstr>
      <vt:lpstr>自定义设计方案</vt:lpstr>
      <vt:lpstr>2_自定义设计方案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bt215</dc:title>
  <dc:creator/>
  <cp:lastModifiedBy>武静影</cp:lastModifiedBy>
  <cp:revision>6</cp:revision>
  <dcterms:created xsi:type="dcterms:W3CDTF">2016-11-29T13:18:00Z</dcterms:created>
  <dcterms:modified xsi:type="dcterms:W3CDTF">2021-02-19T01:39:30Z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y fmtid="{D5CDD505-2E9C-101B-9397-08002B2CF9AE}" pid="3" name="KSOSaveFontToCloudKey">
    <vt:lpwstr>1047466759_btnclosed</vt:lpwstr>
  </property>
</Properties>
</file>